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6858000" cx="9906000"/>
  <p:notesSz cx="6858000" cy="9144000"/>
  <p:embeddedFontLst>
    <p:embeddedFont>
      <p:font typeface="Noto Sans"/>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5" roundtripDataSignature="AMtx7mi9AAqyayFb/tuoqyY5FN3B3EhV0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F499F1E-1C77-4EFC-BA6A-CEBC12800FDA}">
  <a:tblStyle styleId="{0F499F1E-1C77-4EFC-BA6A-CEBC12800FDA}" styleName="Table_0">
    <a:wholeTbl>
      <a:tcTxStyle b="off" i="off">
        <a:font>
          <a:latin typeface="游ゴシック"/>
          <a:ea typeface="游ゴシック"/>
          <a:cs typeface="游ゴシック"/>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11" Type="http://schemas.openxmlformats.org/officeDocument/2006/relationships/font" Target="fonts/NotoSans-regular.fntdata"/><Relationship Id="rId10" Type="http://schemas.openxmlformats.org/officeDocument/2006/relationships/slide" Target="slides/slide5.xml"/><Relationship Id="rId13" Type="http://schemas.openxmlformats.org/officeDocument/2006/relationships/font" Target="fonts/NotoSans-italic.fntdata"/><Relationship Id="rId12" Type="http://schemas.openxmlformats.org/officeDocument/2006/relationships/font" Target="fonts/NotoSans-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font" Target="fonts/Noto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ja-JP"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25:notes"/>
          <p:cNvSpPr/>
          <p:nvPr>
            <p:ph idx="2"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a:solidFill>
                <a:srgbClr val="000000"/>
              </a:solidFill>
              <a:latin typeface="Arial"/>
              <a:ea typeface="Arial"/>
              <a:cs typeface="Arial"/>
              <a:sym typeface="Arial"/>
            </a:endParaRPr>
          </a:p>
        </p:txBody>
      </p:sp>
      <p:sp>
        <p:nvSpPr>
          <p:cNvPr id="75" name="Google Shape;75;p2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solidFill>
                  <a:srgbClr val="000000"/>
                </a:solidFill>
              </a:rPr>
              <a:t>‹#›</a:t>
            </a:fld>
            <a:endParaRPr>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26:notes"/>
          <p:cNvSpPr/>
          <p:nvPr>
            <p:ph idx="2"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27:notes"/>
          <p:cNvSpPr/>
          <p:nvPr>
            <p:ph idx="2"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1f5d0c0edc_0_69:notes"/>
          <p:cNvSpPr/>
          <p:nvPr>
            <p:ph idx="2"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g31f5d0c0edc_0_6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260000"/>
              </a:lnSpc>
              <a:spcBef>
                <a:spcPts val="0"/>
              </a:spcBef>
              <a:spcAft>
                <a:spcPts val="0"/>
              </a:spcAft>
              <a:buSzPts val="1400"/>
              <a:buNone/>
            </a:pPr>
            <a:r>
              <a:rPr b="1" lang="ja-JP" sz="1400">
                <a:solidFill>
                  <a:srgbClr val="302B70"/>
                </a:solidFill>
                <a:latin typeface="Arial"/>
                <a:ea typeface="Arial"/>
                <a:cs typeface="Arial"/>
                <a:sym typeface="Arial"/>
              </a:rPr>
              <a:t>通常年</a:t>
            </a:r>
            <a:endParaRPr b="1" sz="1400">
              <a:solidFill>
                <a:srgbClr val="302B70"/>
              </a:solidFill>
              <a:latin typeface="Arial"/>
              <a:ea typeface="Arial"/>
              <a:cs typeface="Arial"/>
              <a:sym typeface="Arial"/>
            </a:endParaRPr>
          </a:p>
          <a:p>
            <a:pPr indent="0" lvl="0" marL="0" rtl="0" algn="l">
              <a:lnSpc>
                <a:spcPct val="303333"/>
              </a:lnSpc>
              <a:spcBef>
                <a:spcPts val="0"/>
              </a:spcBef>
              <a:spcAft>
                <a:spcPts val="0"/>
              </a:spcAft>
              <a:buSzPts val="1400"/>
              <a:buNone/>
            </a:pPr>
            <a:r>
              <a:rPr lang="ja-JP" sz="1200">
                <a:solidFill>
                  <a:srgbClr val="302B70"/>
                </a:solidFill>
                <a:latin typeface="Arial"/>
                <a:ea typeface="Arial"/>
                <a:cs typeface="Arial"/>
                <a:sym typeface="Arial"/>
              </a:rPr>
              <a:t>圧着ハガキに前々月までの直近13ヶ月の加入実績が記載。</a:t>
            </a:r>
            <a:endParaRPr sz="1200">
              <a:solidFill>
                <a:srgbClr val="302B70"/>
              </a:solidFill>
              <a:latin typeface="Arial"/>
              <a:ea typeface="Arial"/>
              <a:cs typeface="Arial"/>
              <a:sym typeface="Arial"/>
            </a:endParaRPr>
          </a:p>
          <a:p>
            <a:pPr indent="0" lvl="0" marL="0" rtl="0" algn="l">
              <a:lnSpc>
                <a:spcPct val="260000"/>
              </a:lnSpc>
              <a:spcBef>
                <a:spcPts val="0"/>
              </a:spcBef>
              <a:spcAft>
                <a:spcPts val="0"/>
              </a:spcAft>
              <a:buSzPts val="1400"/>
              <a:buNone/>
            </a:pPr>
            <a:r>
              <a:t/>
            </a:r>
            <a:endParaRPr b="1" sz="1400">
              <a:solidFill>
                <a:srgbClr val="302B70"/>
              </a:solidFill>
              <a:latin typeface="Arial"/>
              <a:ea typeface="Arial"/>
              <a:cs typeface="Arial"/>
              <a:sym typeface="Arial"/>
            </a:endParaRPr>
          </a:p>
          <a:p>
            <a:pPr indent="0" lvl="0" marL="0" rtl="0" algn="l">
              <a:lnSpc>
                <a:spcPct val="260000"/>
              </a:lnSpc>
              <a:spcBef>
                <a:spcPts val="0"/>
              </a:spcBef>
              <a:spcAft>
                <a:spcPts val="0"/>
              </a:spcAft>
              <a:buSzPts val="1400"/>
              <a:buNone/>
            </a:pPr>
            <a:r>
              <a:rPr b="1" lang="ja-JP" sz="1400">
                <a:solidFill>
                  <a:srgbClr val="302B70"/>
                </a:solidFill>
                <a:latin typeface="Arial"/>
                <a:ea typeface="Arial"/>
                <a:cs typeface="Arial"/>
                <a:sym typeface="Arial"/>
              </a:rPr>
              <a:t>35歳、45歳、59歳</a:t>
            </a:r>
            <a:endParaRPr b="1" sz="1400">
              <a:solidFill>
                <a:srgbClr val="302B70"/>
              </a:solidFill>
              <a:latin typeface="Arial"/>
              <a:ea typeface="Arial"/>
              <a:cs typeface="Arial"/>
              <a:sym typeface="Arial"/>
            </a:endParaRPr>
          </a:p>
          <a:p>
            <a:pPr indent="0" lvl="0" marL="0" rtl="0" algn="l">
              <a:lnSpc>
                <a:spcPct val="303333"/>
              </a:lnSpc>
              <a:spcBef>
                <a:spcPts val="0"/>
              </a:spcBef>
              <a:spcAft>
                <a:spcPts val="0"/>
              </a:spcAft>
              <a:buSzPts val="1400"/>
              <a:buNone/>
            </a:pPr>
            <a:r>
              <a:rPr lang="ja-JP" sz="1200">
                <a:solidFill>
                  <a:srgbClr val="302B70"/>
                </a:solidFill>
                <a:latin typeface="Arial"/>
                <a:ea typeface="Arial"/>
                <a:cs typeface="Arial"/>
                <a:sym typeface="Arial"/>
              </a:rPr>
              <a:t>封書に20歳からの全加入履歴が記載。</a:t>
            </a:r>
            <a:r>
              <a:rPr lang="ja-JP">
                <a:solidFill>
                  <a:srgbClr val="302B70"/>
                </a:solidFill>
                <a:latin typeface="Arial"/>
                <a:ea typeface="Arial"/>
                <a:cs typeface="Arial"/>
                <a:sym typeface="Arial"/>
              </a:rPr>
              <a:t>　　　　</a:t>
            </a:r>
            <a:endParaRPr>
              <a:solidFill>
                <a:srgbClr val="302B70"/>
              </a:solidFill>
              <a:latin typeface="Arial"/>
              <a:ea typeface="Arial"/>
              <a:cs typeface="Arial"/>
              <a:sym typeface="Arial"/>
            </a:endParaRPr>
          </a:p>
          <a:p>
            <a:pPr indent="0" lvl="0" marL="0" rtl="0" algn="l">
              <a:lnSpc>
                <a:spcPct val="303333"/>
              </a:lnSpc>
              <a:spcBef>
                <a:spcPts val="0"/>
              </a:spcBef>
              <a:spcAft>
                <a:spcPts val="0"/>
              </a:spcAft>
              <a:buSzPts val="1400"/>
              <a:buNone/>
            </a:pPr>
            <a:r>
              <a:t/>
            </a:r>
            <a:endParaRPr>
              <a:solidFill>
                <a:srgbClr val="302B70"/>
              </a:solidFill>
              <a:latin typeface="Arial"/>
              <a:ea typeface="Arial"/>
              <a:cs typeface="Arial"/>
              <a:sym typeface="Arial"/>
            </a:endParaRPr>
          </a:p>
          <a:p>
            <a:pPr indent="0" lvl="0" marL="0" rtl="0" algn="l">
              <a:lnSpc>
                <a:spcPct val="303333"/>
              </a:lnSpc>
              <a:spcBef>
                <a:spcPts val="0"/>
              </a:spcBef>
              <a:spcAft>
                <a:spcPts val="0"/>
              </a:spcAft>
              <a:buSzPts val="1400"/>
              <a:buNone/>
            </a:pPr>
            <a:r>
              <a:rPr lang="ja-JP">
                <a:solidFill>
                  <a:srgbClr val="302B70"/>
                </a:solidFill>
                <a:latin typeface="Arial"/>
                <a:ea typeface="Arial"/>
                <a:cs typeface="Arial"/>
                <a:sym typeface="Arial"/>
              </a:rPr>
              <a:t>日本年金機構</a:t>
            </a:r>
            <a:endParaRPr>
              <a:solidFill>
                <a:srgbClr val="302B70"/>
              </a:solidFill>
              <a:latin typeface="Arial"/>
              <a:ea typeface="Arial"/>
              <a:cs typeface="Arial"/>
              <a:sym typeface="Arial"/>
            </a:endParaRPr>
          </a:p>
          <a:p>
            <a:pPr indent="0" lvl="0" marL="0" rtl="0" algn="l">
              <a:lnSpc>
                <a:spcPct val="303333"/>
              </a:lnSpc>
              <a:spcBef>
                <a:spcPts val="0"/>
              </a:spcBef>
              <a:spcAft>
                <a:spcPts val="0"/>
              </a:spcAft>
              <a:buSzPts val="1400"/>
              <a:buNone/>
            </a:pPr>
            <a:r>
              <a:rPr lang="ja-JP">
                <a:solidFill>
                  <a:srgbClr val="302B70"/>
                </a:solidFill>
                <a:latin typeface="Arial"/>
                <a:ea typeface="Arial"/>
                <a:cs typeface="Arial"/>
                <a:sym typeface="Arial"/>
              </a:rPr>
              <a:t>https://www.nenkin.go.jp/service/nenkinkiroku/torikumi/teikibin/teikibin.html</a:t>
            </a:r>
            <a:endParaRPr>
              <a:solidFill>
                <a:srgbClr val="302B70"/>
              </a:solidFill>
              <a:latin typeface="Arial"/>
              <a:ea typeface="Arial"/>
              <a:cs typeface="Arial"/>
              <a:sym typeface="Arial"/>
            </a:endParaRPr>
          </a:p>
          <a:p>
            <a:pPr indent="0" lvl="0" marL="0" rtl="0" algn="l">
              <a:lnSpc>
                <a:spcPct val="303333"/>
              </a:lnSpc>
              <a:spcBef>
                <a:spcPts val="0"/>
              </a:spcBef>
              <a:spcAft>
                <a:spcPts val="0"/>
              </a:spcAft>
              <a:buSzPts val="1400"/>
              <a:buNone/>
            </a:pPr>
            <a:r>
              <a:rPr lang="ja-JP"/>
              <a:t>https://www.nenkin.go.jp/service/nenkinkiroku/torikumi/teikibin/teikibin.html</a:t>
            </a:r>
            <a:endParaRPr/>
          </a:p>
        </p:txBody>
      </p:sp>
      <p:sp>
        <p:nvSpPr>
          <p:cNvPr id="160" name="Google Shape;160;g31f5d0c0edc_0_6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1f5d0c0edc_0_81:notes"/>
          <p:cNvSpPr/>
          <p:nvPr>
            <p:ph idx="2" type="sldImg"/>
          </p:nvPr>
        </p:nvSpPr>
        <p:spPr>
          <a:xfrm>
            <a:off x="1200150" y="1143000"/>
            <a:ext cx="445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g31f5d0c0edc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303333"/>
              </a:lnSpc>
              <a:spcBef>
                <a:spcPts val="0"/>
              </a:spcBef>
              <a:spcAft>
                <a:spcPts val="0"/>
              </a:spcAft>
              <a:buSzPts val="1400"/>
              <a:buNone/>
            </a:pPr>
            <a:r>
              <a:rPr lang="ja-JP">
                <a:solidFill>
                  <a:srgbClr val="302B70"/>
                </a:solidFill>
              </a:rPr>
              <a:t>「これまでの加入実績に応じた年金額」は、実際に将来にもらえる金額ではありません。５０歳未満→これまでの加入実績に応じた年金額　５０歳以上→老齢年金の種類と見込み額</a:t>
            </a:r>
            <a:endParaRPr>
              <a:solidFill>
                <a:srgbClr val="302B70"/>
              </a:solidFill>
            </a:endParaRPr>
          </a:p>
          <a:p>
            <a:pPr indent="0" lvl="0" marL="0" rtl="0" algn="l">
              <a:lnSpc>
                <a:spcPct val="303333"/>
              </a:lnSpc>
              <a:spcBef>
                <a:spcPts val="0"/>
              </a:spcBef>
              <a:spcAft>
                <a:spcPts val="0"/>
              </a:spcAft>
              <a:buSzPts val="1400"/>
              <a:buNone/>
            </a:pPr>
            <a:r>
              <a:t/>
            </a:r>
            <a:endParaRPr>
              <a:solidFill>
                <a:srgbClr val="302B70"/>
              </a:solidFill>
            </a:endParaRPr>
          </a:p>
        </p:txBody>
      </p:sp>
      <p:sp>
        <p:nvSpPr>
          <p:cNvPr id="186" name="Google Shape;186;g31f5d0c0edc_0_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15" name="Shape 15"/>
        <p:cNvGrpSpPr/>
        <p:nvPr/>
      </p:nvGrpSpPr>
      <p:grpSpPr>
        <a:xfrm>
          <a:off x="0" y="0"/>
          <a:ext cx="0" cy="0"/>
          <a:chOff x="0" y="0"/>
          <a:chExt cx="0" cy="0"/>
        </a:xfrm>
      </p:grpSpPr>
      <p:sp>
        <p:nvSpPr>
          <p:cNvPr id="16" name="Google Shape;16;p20"/>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0"/>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0"/>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19" name="Shape 19"/>
        <p:cNvGrpSpPr/>
        <p:nvPr/>
      </p:nvGrpSpPr>
      <p:grpSpPr>
        <a:xfrm>
          <a:off x="0" y="0"/>
          <a:ext cx="0" cy="0"/>
          <a:chOff x="0" y="0"/>
          <a:chExt cx="0" cy="0"/>
        </a:xfrm>
      </p:grpSpPr>
      <p:sp>
        <p:nvSpPr>
          <p:cNvPr id="20" name="Google Shape;20;p16"/>
          <p:cNvSpPr txBox="1"/>
          <p:nvPr>
            <p:ph type="title"/>
          </p:nvPr>
        </p:nvSpPr>
        <p:spPr>
          <a:xfrm>
            <a:off x="675879" y="1709740"/>
            <a:ext cx="8543925"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6"/>
          <p:cNvSpPr txBox="1"/>
          <p:nvPr>
            <p:ph idx="1" type="body"/>
          </p:nvPr>
        </p:nvSpPr>
        <p:spPr>
          <a:xfrm>
            <a:off x="675879" y="4589465"/>
            <a:ext cx="8543925"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2" name="Google Shape;22;p16"/>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6"/>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6"/>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25" name="Shape 25"/>
        <p:cNvGrpSpPr/>
        <p:nvPr/>
      </p:nvGrpSpPr>
      <p:grpSpPr>
        <a:xfrm>
          <a:off x="0" y="0"/>
          <a:ext cx="0" cy="0"/>
          <a:chOff x="0" y="0"/>
          <a:chExt cx="0" cy="0"/>
        </a:xfrm>
      </p:grpSpPr>
      <p:sp>
        <p:nvSpPr>
          <p:cNvPr id="26" name="Google Shape;26;p17"/>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7"/>
          <p:cNvSpPr txBox="1"/>
          <p:nvPr>
            <p:ph idx="1" type="body"/>
          </p:nvPr>
        </p:nvSpPr>
        <p:spPr>
          <a:xfrm>
            <a:off x="681038" y="1825625"/>
            <a:ext cx="421005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7"/>
          <p:cNvSpPr txBox="1"/>
          <p:nvPr>
            <p:ph idx="2" type="body"/>
          </p:nvPr>
        </p:nvSpPr>
        <p:spPr>
          <a:xfrm>
            <a:off x="5014913" y="1825625"/>
            <a:ext cx="421005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 name="Google Shape;29;p17"/>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7"/>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7"/>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32" name="Shape 32"/>
        <p:cNvGrpSpPr/>
        <p:nvPr/>
      </p:nvGrpSpPr>
      <p:grpSpPr>
        <a:xfrm>
          <a:off x="0" y="0"/>
          <a:ext cx="0" cy="0"/>
          <a:chOff x="0" y="0"/>
          <a:chExt cx="0" cy="0"/>
        </a:xfrm>
      </p:grpSpPr>
      <p:sp>
        <p:nvSpPr>
          <p:cNvPr id="33" name="Google Shape;33;p18"/>
          <p:cNvSpPr txBox="1"/>
          <p:nvPr>
            <p:ph type="title"/>
          </p:nvPr>
        </p:nvSpPr>
        <p:spPr>
          <a:xfrm>
            <a:off x="68232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8"/>
          <p:cNvSpPr txBox="1"/>
          <p:nvPr>
            <p:ph idx="1" type="body"/>
          </p:nvPr>
        </p:nvSpPr>
        <p:spPr>
          <a:xfrm>
            <a:off x="682329" y="1681163"/>
            <a:ext cx="4190702"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5" name="Google Shape;35;p18"/>
          <p:cNvSpPr txBox="1"/>
          <p:nvPr>
            <p:ph idx="2" type="body"/>
          </p:nvPr>
        </p:nvSpPr>
        <p:spPr>
          <a:xfrm>
            <a:off x="682329" y="2505075"/>
            <a:ext cx="4190702"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8"/>
          <p:cNvSpPr txBox="1"/>
          <p:nvPr>
            <p:ph idx="3" type="body"/>
          </p:nvPr>
        </p:nvSpPr>
        <p:spPr>
          <a:xfrm>
            <a:off x="5014913" y="1681163"/>
            <a:ext cx="4211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7" name="Google Shape;37;p18"/>
          <p:cNvSpPr txBox="1"/>
          <p:nvPr>
            <p:ph idx="4" type="body"/>
          </p:nvPr>
        </p:nvSpPr>
        <p:spPr>
          <a:xfrm>
            <a:off x="5014913" y="2505075"/>
            <a:ext cx="4211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18"/>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8"/>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18"/>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41" name="Shape 41"/>
        <p:cNvGrpSpPr/>
        <p:nvPr/>
      </p:nvGrpSpPr>
      <p:grpSpPr>
        <a:xfrm>
          <a:off x="0" y="0"/>
          <a:ext cx="0" cy="0"/>
          <a:chOff x="0" y="0"/>
          <a:chExt cx="0" cy="0"/>
        </a:xfrm>
      </p:grpSpPr>
      <p:sp>
        <p:nvSpPr>
          <p:cNvPr id="42" name="Google Shape;42;p19"/>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9"/>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19"/>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19"/>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コンテンツ" type="objTx">
  <p:cSld name="OBJECT_WITH_CAPTION_TEXT">
    <p:spTree>
      <p:nvGrpSpPr>
        <p:cNvPr id="46" name="Shape 46"/>
        <p:cNvGrpSpPr/>
        <p:nvPr/>
      </p:nvGrpSpPr>
      <p:grpSpPr>
        <a:xfrm>
          <a:off x="0" y="0"/>
          <a:ext cx="0" cy="0"/>
          <a:chOff x="0" y="0"/>
          <a:chExt cx="0" cy="0"/>
        </a:xfrm>
      </p:grpSpPr>
      <p:sp>
        <p:nvSpPr>
          <p:cNvPr id="47" name="Google Shape;47;p21"/>
          <p:cNvSpPr txBox="1"/>
          <p:nvPr>
            <p:ph type="title"/>
          </p:nvPr>
        </p:nvSpPr>
        <p:spPr>
          <a:xfrm>
            <a:off x="682328" y="457200"/>
            <a:ext cx="3194943"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1"/>
          <p:cNvSpPr txBox="1"/>
          <p:nvPr>
            <p:ph idx="1" type="body"/>
          </p:nvPr>
        </p:nvSpPr>
        <p:spPr>
          <a:xfrm>
            <a:off x="4211340" y="987427"/>
            <a:ext cx="5014913"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49" name="Google Shape;49;p21"/>
          <p:cNvSpPr txBox="1"/>
          <p:nvPr>
            <p:ph idx="2" type="body"/>
          </p:nvPr>
        </p:nvSpPr>
        <p:spPr>
          <a:xfrm>
            <a:off x="682328" y="2057400"/>
            <a:ext cx="3194943"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0" name="Google Shape;50;p21"/>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21"/>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1"/>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53" name="Shape 53"/>
        <p:cNvGrpSpPr/>
        <p:nvPr/>
      </p:nvGrpSpPr>
      <p:grpSpPr>
        <a:xfrm>
          <a:off x="0" y="0"/>
          <a:ext cx="0" cy="0"/>
          <a:chOff x="0" y="0"/>
          <a:chExt cx="0" cy="0"/>
        </a:xfrm>
      </p:grpSpPr>
      <p:sp>
        <p:nvSpPr>
          <p:cNvPr id="54" name="Google Shape;54;p22"/>
          <p:cNvSpPr txBox="1"/>
          <p:nvPr>
            <p:ph type="title"/>
          </p:nvPr>
        </p:nvSpPr>
        <p:spPr>
          <a:xfrm>
            <a:off x="682328" y="457200"/>
            <a:ext cx="3194943"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22"/>
          <p:cNvSpPr/>
          <p:nvPr>
            <p:ph idx="2" type="pic"/>
          </p:nvPr>
        </p:nvSpPr>
        <p:spPr>
          <a:xfrm>
            <a:off x="4211340" y="987427"/>
            <a:ext cx="5014913" cy="4873625"/>
          </a:xfrm>
          <a:prstGeom prst="rect">
            <a:avLst/>
          </a:prstGeom>
          <a:noFill/>
          <a:ln>
            <a:noFill/>
          </a:ln>
        </p:spPr>
      </p:sp>
      <p:sp>
        <p:nvSpPr>
          <p:cNvPr id="56" name="Google Shape;56;p22"/>
          <p:cNvSpPr txBox="1"/>
          <p:nvPr>
            <p:ph idx="1" type="body"/>
          </p:nvPr>
        </p:nvSpPr>
        <p:spPr>
          <a:xfrm>
            <a:off x="682328" y="2057400"/>
            <a:ext cx="3194943"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7" name="Google Shape;57;p22"/>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22"/>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2"/>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縦書きテキスト" type="vertTx">
  <p:cSld name="VERTICAL_TEXT">
    <p:spTree>
      <p:nvGrpSpPr>
        <p:cNvPr id="60" name="Shape 60"/>
        <p:cNvGrpSpPr/>
        <p:nvPr/>
      </p:nvGrpSpPr>
      <p:grpSpPr>
        <a:xfrm>
          <a:off x="0" y="0"/>
          <a:ext cx="0" cy="0"/>
          <a:chOff x="0" y="0"/>
          <a:chExt cx="0" cy="0"/>
        </a:xfrm>
      </p:grpSpPr>
      <p:sp>
        <p:nvSpPr>
          <p:cNvPr id="61" name="Google Shape;61;p23"/>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23"/>
          <p:cNvSpPr txBox="1"/>
          <p:nvPr>
            <p:ph idx="1" type="body"/>
          </p:nvPr>
        </p:nvSpPr>
        <p:spPr>
          <a:xfrm rot="5400000">
            <a:off x="2777332" y="-270668"/>
            <a:ext cx="4351338" cy="85439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 name="Google Shape;63;p23"/>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3"/>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23"/>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10;縦書きテキスト" type="vertTitleAndTx">
  <p:cSld name="VERTICAL_TITLE_AND_VERTICAL_TEXT">
    <p:spTree>
      <p:nvGrpSpPr>
        <p:cNvPr id="66" name="Shape 66"/>
        <p:cNvGrpSpPr/>
        <p:nvPr/>
      </p:nvGrpSpPr>
      <p:grpSpPr>
        <a:xfrm>
          <a:off x="0" y="0"/>
          <a:ext cx="0" cy="0"/>
          <a:chOff x="0" y="0"/>
          <a:chExt cx="0" cy="0"/>
        </a:xfrm>
      </p:grpSpPr>
      <p:sp>
        <p:nvSpPr>
          <p:cNvPr id="67" name="Google Shape;67;p24"/>
          <p:cNvSpPr txBox="1"/>
          <p:nvPr>
            <p:ph type="title"/>
          </p:nvPr>
        </p:nvSpPr>
        <p:spPr>
          <a:xfrm rot="5400000">
            <a:off x="5251054" y="2203054"/>
            <a:ext cx="5811838" cy="213598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4"/>
          <p:cNvSpPr txBox="1"/>
          <p:nvPr>
            <p:ph idx="1" type="body"/>
          </p:nvPr>
        </p:nvSpPr>
        <p:spPr>
          <a:xfrm rot="5400000">
            <a:off x="917179" y="128984"/>
            <a:ext cx="5811838" cy="628411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 name="Google Shape;69;p24"/>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4"/>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4"/>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3"/>
          <p:cNvSpPr txBox="1"/>
          <p:nvPr>
            <p:ph type="title"/>
          </p:nvPr>
        </p:nvSpPr>
        <p:spPr>
          <a:xfrm>
            <a:off x="681038" y="365127"/>
            <a:ext cx="8543925"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3"/>
          <p:cNvSpPr txBox="1"/>
          <p:nvPr>
            <p:ph idx="1" type="body"/>
          </p:nvPr>
        </p:nvSpPr>
        <p:spPr>
          <a:xfrm>
            <a:off x="681038" y="1825625"/>
            <a:ext cx="8543925"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3"/>
          <p:cNvSpPr txBox="1"/>
          <p:nvPr>
            <p:ph idx="10" type="dt"/>
          </p:nvPr>
        </p:nvSpPr>
        <p:spPr>
          <a:xfrm>
            <a:off x="681038" y="6356352"/>
            <a:ext cx="222885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3"/>
          <p:cNvSpPr txBox="1"/>
          <p:nvPr>
            <p:ph idx="11" type="ftr"/>
          </p:nvPr>
        </p:nvSpPr>
        <p:spPr>
          <a:xfrm>
            <a:off x="3281363" y="6356352"/>
            <a:ext cx="3343275"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3"/>
          <p:cNvSpPr txBox="1"/>
          <p:nvPr>
            <p:ph idx="12" type="sldNum"/>
          </p:nvPr>
        </p:nvSpPr>
        <p:spPr>
          <a:xfrm>
            <a:off x="6996113" y="6356352"/>
            <a:ext cx="222885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8.png"/><Relationship Id="rId5"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0.png"/><Relationship Id="rId5" Type="http://schemas.openxmlformats.org/officeDocument/2006/relationships/image" Target="../media/image1.png"/><Relationship Id="rId6" Type="http://schemas.openxmlformats.org/officeDocument/2006/relationships/image" Target="../media/image9.png"/><Relationship Id="rId7" Type="http://schemas.openxmlformats.org/officeDocument/2006/relationships/hyperlink" Target="https://www.nenkin.go.jp/n_net/introduction/estimatedamount.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grpSp>
        <p:nvGrpSpPr>
          <p:cNvPr id="77" name="Google Shape;77;p25"/>
          <p:cNvGrpSpPr/>
          <p:nvPr/>
        </p:nvGrpSpPr>
        <p:grpSpPr>
          <a:xfrm>
            <a:off x="1030646" y="1153531"/>
            <a:ext cx="3983131" cy="2032223"/>
            <a:chOff x="-5374948" y="2079582"/>
            <a:chExt cx="17713195" cy="3568434"/>
          </a:xfrm>
        </p:grpSpPr>
        <p:sp>
          <p:nvSpPr>
            <p:cNvPr id="78" name="Google Shape;78;p25"/>
            <p:cNvSpPr txBox="1"/>
            <p:nvPr/>
          </p:nvSpPr>
          <p:spPr>
            <a:xfrm>
              <a:off x="-5325710" y="2079582"/>
              <a:ext cx="17663957" cy="356843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Clr>
                  <a:srgbClr val="000000"/>
                </a:buClr>
                <a:buSzPts val="2900"/>
                <a:buFont typeface="Arial"/>
                <a:buNone/>
              </a:pPr>
              <a:r>
                <a:rPr b="0" i="0" lang="ja-JP" sz="2900" u="none" cap="none" strike="noStrike">
                  <a:solidFill>
                    <a:schemeClr val="dk1"/>
                  </a:solidFill>
                  <a:latin typeface="Arial"/>
                  <a:ea typeface="Arial"/>
                  <a:cs typeface="Arial"/>
                  <a:sym typeface="Arial"/>
                </a:rPr>
                <a:t>２つの年金制度</a:t>
              </a:r>
              <a:endParaRPr b="0" i="0" sz="2900" u="none" cap="none" strike="noStrike">
                <a:solidFill>
                  <a:schemeClr val="dk1"/>
                </a:solidFill>
                <a:latin typeface="Arial"/>
                <a:ea typeface="Arial"/>
                <a:cs typeface="Arial"/>
                <a:sym typeface="Arial"/>
              </a:endParaRPr>
            </a:p>
            <a:p>
              <a:pPr indent="0" lvl="0" marL="0" marR="0" rtl="0" algn="l">
                <a:lnSpc>
                  <a:spcPct val="163654"/>
                </a:lnSpc>
                <a:spcBef>
                  <a:spcPts val="0"/>
                </a:spcBef>
                <a:spcAft>
                  <a:spcPts val="0"/>
                </a:spcAft>
                <a:buClr>
                  <a:srgbClr val="000000"/>
                </a:buClr>
                <a:buSzPts val="2700"/>
                <a:buFont typeface="Arial"/>
                <a:buNone/>
              </a:pPr>
              <a:r>
                <a:rPr b="0" i="0" lang="ja-JP" sz="2700" u="none" cap="none" strike="noStrike">
                  <a:solidFill>
                    <a:schemeClr val="dk1"/>
                  </a:solidFill>
                  <a:latin typeface="Arial"/>
                  <a:ea typeface="Arial"/>
                  <a:cs typeface="Arial"/>
                  <a:sym typeface="Arial"/>
                </a:rPr>
                <a:t>　国民年金</a:t>
              </a:r>
              <a:endParaRPr b="0" i="0" sz="2700" u="none" cap="none" strike="noStrike">
                <a:solidFill>
                  <a:schemeClr val="dk1"/>
                </a:solidFill>
                <a:latin typeface="Arial"/>
                <a:ea typeface="Arial"/>
                <a:cs typeface="Arial"/>
                <a:sym typeface="Arial"/>
              </a:endParaRPr>
            </a:p>
            <a:p>
              <a:pPr indent="0" lvl="0" marL="0" marR="0" rtl="0" algn="l">
                <a:lnSpc>
                  <a:spcPct val="163654"/>
                </a:lnSpc>
                <a:spcBef>
                  <a:spcPts val="0"/>
                </a:spcBef>
                <a:spcAft>
                  <a:spcPts val="0"/>
                </a:spcAft>
                <a:buClr>
                  <a:srgbClr val="000000"/>
                </a:buClr>
                <a:buSzPts val="2700"/>
                <a:buFont typeface="Arial"/>
                <a:buNone/>
              </a:pPr>
              <a:r>
                <a:rPr b="0" i="0" lang="ja-JP" sz="2700" u="none" cap="none" strike="noStrike">
                  <a:solidFill>
                    <a:schemeClr val="dk1"/>
                  </a:solidFill>
                  <a:latin typeface="Arial"/>
                  <a:ea typeface="Arial"/>
                  <a:cs typeface="Arial"/>
                  <a:sym typeface="Arial"/>
                </a:rPr>
                <a:t>　厚生年金</a:t>
              </a:r>
              <a:endParaRPr b="0" i="0" sz="2700" u="none" cap="none" strike="noStrike">
                <a:solidFill>
                  <a:schemeClr val="dk1"/>
                </a:solidFill>
                <a:latin typeface="Arial"/>
                <a:ea typeface="Arial"/>
                <a:cs typeface="Arial"/>
                <a:sym typeface="Arial"/>
              </a:endParaRPr>
            </a:p>
          </p:txBody>
        </p:sp>
        <p:sp>
          <p:nvSpPr>
            <p:cNvPr id="79" name="Google Shape;79;p25"/>
            <p:cNvSpPr txBox="1"/>
            <p:nvPr/>
          </p:nvSpPr>
          <p:spPr>
            <a:xfrm>
              <a:off x="-5374948" y="4093298"/>
              <a:ext cx="7620599" cy="590198"/>
            </a:xfrm>
            <a:prstGeom prst="rect">
              <a:avLst/>
            </a:prstGeom>
            <a:noFill/>
            <a:ln>
              <a:noFill/>
            </a:ln>
          </p:spPr>
          <p:txBody>
            <a:bodyPr anchorCtr="0" anchor="t" bIns="0" lIns="0" spcFirstLastPara="1" rIns="0" wrap="square" tIns="0">
              <a:spAutoFit/>
            </a:bodyPr>
            <a:lstStyle/>
            <a:p>
              <a:pPr indent="0" lvl="0" marL="0" marR="0" rtl="0" algn="l">
                <a:lnSpc>
                  <a:spcPct val="18207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grpSp>
        <p:nvGrpSpPr>
          <p:cNvPr id="80" name="Google Shape;80;p25"/>
          <p:cNvGrpSpPr/>
          <p:nvPr/>
        </p:nvGrpSpPr>
        <p:grpSpPr>
          <a:xfrm>
            <a:off x="4381842" y="1453227"/>
            <a:ext cx="4579940" cy="1838503"/>
            <a:chOff x="3790001" y="1664421"/>
            <a:chExt cx="4280619" cy="1718348"/>
          </a:xfrm>
        </p:grpSpPr>
        <p:sp>
          <p:nvSpPr>
            <p:cNvPr id="81" name="Google Shape;81;p25"/>
            <p:cNvSpPr/>
            <p:nvPr/>
          </p:nvSpPr>
          <p:spPr>
            <a:xfrm>
              <a:off x="4808029" y="2521720"/>
              <a:ext cx="3262500" cy="787200"/>
            </a:xfrm>
            <a:prstGeom prst="rect">
              <a:avLst/>
            </a:prstGeom>
            <a:solidFill>
              <a:schemeClr val="accent2"/>
            </a:solidFill>
            <a:ln cap="flat" cmpd="sng" w="38100">
              <a:solidFill>
                <a:schemeClr val="lt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2050" lIns="84125" spcFirstLastPara="1" rIns="84125" wrap="square" tIns="42050">
              <a:noAutofit/>
            </a:bodyPr>
            <a:lstStyle/>
            <a:p>
              <a:pPr indent="0" lvl="0" marL="0" marR="0" rtl="0" algn="ctr">
                <a:lnSpc>
                  <a:spcPct val="100000"/>
                </a:lnSpc>
                <a:spcBef>
                  <a:spcPts val="0"/>
                </a:spcBef>
                <a:spcAft>
                  <a:spcPts val="0"/>
                </a:spcAft>
                <a:buClr>
                  <a:srgbClr val="000000"/>
                </a:buClr>
                <a:buSzPts val="1200"/>
                <a:buFont typeface="Arial"/>
                <a:buNone/>
              </a:pPr>
              <a:r>
                <a:rPr b="1" i="0" lang="ja-JP" sz="1200" u="none" cap="none" strike="noStrike">
                  <a:solidFill>
                    <a:schemeClr val="lt1"/>
                  </a:solidFill>
                  <a:latin typeface="Arial"/>
                  <a:ea typeface="Arial"/>
                  <a:cs typeface="Arial"/>
                  <a:sym typeface="Arial"/>
                </a:rPr>
                <a:t>日本に住んでる20歳以上60歳未満のすべての人</a:t>
              </a:r>
              <a:endParaRPr b="1" i="0" sz="12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700"/>
                <a:buFont typeface="Arial"/>
                <a:buNone/>
              </a:pPr>
              <a:r>
                <a:rPr b="1" i="0" lang="ja-JP" sz="1700" u="none" cap="none" strike="noStrike">
                  <a:solidFill>
                    <a:schemeClr val="lt1"/>
                  </a:solidFill>
                  <a:latin typeface="Arial"/>
                  <a:ea typeface="Arial"/>
                  <a:cs typeface="Arial"/>
                  <a:sym typeface="Arial"/>
                </a:rPr>
                <a:t>国民年金（基礎年金）</a:t>
              </a:r>
              <a:endParaRPr b="1" i="0" sz="1300" u="none" cap="none" strike="noStrike">
                <a:solidFill>
                  <a:srgbClr val="000000"/>
                </a:solidFill>
                <a:latin typeface="Arial"/>
                <a:ea typeface="Arial"/>
                <a:cs typeface="Arial"/>
                <a:sym typeface="Arial"/>
              </a:endParaRPr>
            </a:p>
          </p:txBody>
        </p:sp>
        <p:sp>
          <p:nvSpPr>
            <p:cNvPr id="82" name="Google Shape;82;p25"/>
            <p:cNvSpPr/>
            <p:nvPr/>
          </p:nvSpPr>
          <p:spPr>
            <a:xfrm>
              <a:off x="5814620" y="1713644"/>
              <a:ext cx="2256000" cy="787200"/>
            </a:xfrm>
            <a:prstGeom prst="rect">
              <a:avLst/>
            </a:prstGeom>
            <a:solidFill>
              <a:srgbClr val="F29600"/>
            </a:solidFill>
            <a:ln>
              <a:noFill/>
            </a:ln>
          </p:spPr>
          <p:txBody>
            <a:bodyPr anchorCtr="0" anchor="ctr" bIns="42050" lIns="84125" spcFirstLastPara="1" rIns="84125" wrap="square" tIns="42050">
              <a:noAutofit/>
            </a:bodyPr>
            <a:lstStyle/>
            <a:p>
              <a:pPr indent="0" lvl="0" marL="0" marR="0" rtl="0" algn="ctr">
                <a:lnSpc>
                  <a:spcPct val="100000"/>
                </a:lnSpc>
                <a:spcBef>
                  <a:spcPts val="0"/>
                </a:spcBef>
                <a:spcAft>
                  <a:spcPts val="0"/>
                </a:spcAft>
                <a:buClr>
                  <a:srgbClr val="000000"/>
                </a:buClr>
                <a:buSzPts val="1200"/>
                <a:buFont typeface="Arial"/>
                <a:buNone/>
              </a:pPr>
              <a:r>
                <a:rPr b="1" i="0" lang="ja-JP" sz="1200" u="none" cap="none" strike="noStrike">
                  <a:solidFill>
                    <a:schemeClr val="lt1"/>
                  </a:solidFill>
                  <a:latin typeface="Arial"/>
                  <a:ea typeface="Arial"/>
                  <a:cs typeface="Arial"/>
                  <a:sym typeface="Arial"/>
                </a:rPr>
                <a:t>会社員・公務員が加入</a:t>
              </a:r>
              <a:endParaRPr b="1" i="0" sz="12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700"/>
                <a:buFont typeface="Arial"/>
                <a:buNone/>
              </a:pPr>
              <a:r>
                <a:rPr b="1" i="0" lang="ja-JP" sz="1700" u="none" cap="none" strike="noStrike">
                  <a:solidFill>
                    <a:schemeClr val="lt1"/>
                  </a:solidFill>
                  <a:latin typeface="Arial"/>
                  <a:ea typeface="Arial"/>
                  <a:cs typeface="Arial"/>
                  <a:sym typeface="Arial"/>
                </a:rPr>
                <a:t>厚生年金</a:t>
              </a:r>
              <a:endParaRPr b="1" i="0" sz="1300" u="none" cap="none" strike="noStrike">
                <a:solidFill>
                  <a:srgbClr val="000000"/>
                </a:solidFill>
                <a:latin typeface="Arial"/>
                <a:ea typeface="Arial"/>
                <a:cs typeface="Arial"/>
                <a:sym typeface="Arial"/>
              </a:endParaRPr>
            </a:p>
          </p:txBody>
        </p:sp>
        <p:sp>
          <p:nvSpPr>
            <p:cNvPr id="83" name="Google Shape;83;p25"/>
            <p:cNvSpPr/>
            <p:nvPr/>
          </p:nvSpPr>
          <p:spPr>
            <a:xfrm>
              <a:off x="4941081" y="1664421"/>
              <a:ext cx="883200" cy="852300"/>
            </a:xfrm>
            <a:prstGeom prst="rightArrow">
              <a:avLst>
                <a:gd fmla="val 64771" name="adj1"/>
                <a:gd fmla="val 58863" name="adj2"/>
              </a:avLst>
            </a:prstGeom>
            <a:solidFill>
              <a:srgbClr val="F29600"/>
            </a:solidFill>
            <a:ln>
              <a:noFill/>
            </a:ln>
          </p:spPr>
          <p:txBody>
            <a:bodyPr anchorCtr="0" anchor="ctr" bIns="42050" lIns="84125" spcFirstLastPara="1" rIns="84125" wrap="square" tIns="42050">
              <a:noAutofit/>
            </a:bodyPr>
            <a:lstStyle/>
            <a:p>
              <a:pPr indent="0" lvl="0" marL="0" marR="0" rtl="0" algn="ctr">
                <a:lnSpc>
                  <a:spcPct val="100000"/>
                </a:lnSpc>
                <a:spcBef>
                  <a:spcPts val="0"/>
                </a:spcBef>
                <a:spcAft>
                  <a:spcPts val="0"/>
                </a:spcAft>
                <a:buClr>
                  <a:srgbClr val="000000"/>
                </a:buClr>
                <a:buSzPts val="1500"/>
                <a:buFont typeface="Arial"/>
                <a:buNone/>
              </a:pPr>
              <a:r>
                <a:rPr b="1" i="0" lang="ja-JP" sz="1500" u="none" cap="none" strike="noStrike">
                  <a:solidFill>
                    <a:schemeClr val="lt1"/>
                  </a:solidFill>
                  <a:latin typeface="Arial"/>
                  <a:ea typeface="Arial"/>
                  <a:cs typeface="Arial"/>
                  <a:sym typeface="Arial"/>
                </a:rPr>
                <a:t>2階</a:t>
              </a:r>
              <a:endParaRPr b="1" i="0" sz="15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ja-JP" sz="1500" u="none" cap="none" strike="noStrike">
                  <a:solidFill>
                    <a:schemeClr val="lt1"/>
                  </a:solidFill>
                  <a:latin typeface="Arial"/>
                  <a:ea typeface="Arial"/>
                  <a:cs typeface="Arial"/>
                  <a:sym typeface="Arial"/>
                </a:rPr>
                <a:t>部分</a:t>
              </a:r>
              <a:endParaRPr b="1" i="0" sz="1300" u="none" cap="none" strike="noStrike">
                <a:solidFill>
                  <a:srgbClr val="000000"/>
                </a:solidFill>
                <a:latin typeface="Arial"/>
                <a:ea typeface="Arial"/>
                <a:cs typeface="Arial"/>
                <a:sym typeface="Arial"/>
              </a:endParaRPr>
            </a:p>
          </p:txBody>
        </p:sp>
        <p:sp>
          <p:nvSpPr>
            <p:cNvPr id="84" name="Google Shape;84;p25"/>
            <p:cNvSpPr/>
            <p:nvPr/>
          </p:nvSpPr>
          <p:spPr>
            <a:xfrm>
              <a:off x="3790001" y="2447969"/>
              <a:ext cx="1018200" cy="934800"/>
            </a:xfrm>
            <a:prstGeom prst="rightArrow">
              <a:avLst>
                <a:gd fmla="val 64771" name="adj1"/>
                <a:gd fmla="val 58863" name="adj2"/>
              </a:avLst>
            </a:prstGeom>
            <a:gradFill>
              <a:gsLst>
                <a:gs pos="0">
                  <a:srgbClr val="FF7714"/>
                </a:gs>
                <a:gs pos="100000">
                  <a:srgbClr val="FFA773"/>
                </a:gs>
              </a:gsLst>
              <a:lin ang="16200000" scaled="0"/>
            </a:gradFill>
            <a:ln cap="flat" cmpd="sng" w="9525">
              <a:solidFill>
                <a:srgbClr val="EB792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2050" lIns="84125" spcFirstLastPara="1" rIns="84125" wrap="square" tIns="42050">
              <a:noAutofit/>
            </a:bodyPr>
            <a:lstStyle/>
            <a:p>
              <a:pPr indent="0" lvl="0" marL="0" marR="0" rtl="0" algn="ctr">
                <a:lnSpc>
                  <a:spcPct val="100000"/>
                </a:lnSpc>
                <a:spcBef>
                  <a:spcPts val="0"/>
                </a:spcBef>
                <a:spcAft>
                  <a:spcPts val="0"/>
                </a:spcAft>
                <a:buClr>
                  <a:srgbClr val="000000"/>
                </a:buClr>
                <a:buSzPts val="1500"/>
                <a:buFont typeface="Arial"/>
                <a:buNone/>
              </a:pPr>
              <a:r>
                <a:rPr b="1" i="0" lang="ja-JP" sz="1500" u="none" cap="none" strike="noStrike">
                  <a:solidFill>
                    <a:schemeClr val="lt1"/>
                  </a:solidFill>
                  <a:latin typeface="Arial"/>
                  <a:ea typeface="Arial"/>
                  <a:cs typeface="Arial"/>
                  <a:sym typeface="Arial"/>
                </a:rPr>
                <a:t>1階</a:t>
              </a:r>
              <a:endParaRPr b="1" i="0" sz="15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1" i="0" lang="ja-JP" sz="1500" u="none" cap="none" strike="noStrike">
                  <a:solidFill>
                    <a:schemeClr val="lt1"/>
                  </a:solidFill>
                  <a:latin typeface="Arial"/>
                  <a:ea typeface="Arial"/>
                  <a:cs typeface="Arial"/>
                  <a:sym typeface="Arial"/>
                </a:rPr>
                <a:t>部分</a:t>
              </a:r>
              <a:endParaRPr b="1" i="0" sz="1300" u="none" cap="none" strike="noStrike">
                <a:solidFill>
                  <a:srgbClr val="000000"/>
                </a:solidFill>
                <a:latin typeface="Arial"/>
                <a:ea typeface="Arial"/>
                <a:cs typeface="Arial"/>
                <a:sym typeface="Arial"/>
              </a:endParaRPr>
            </a:p>
          </p:txBody>
        </p:sp>
      </p:grpSp>
      <p:sp>
        <p:nvSpPr>
          <p:cNvPr id="85" name="Google Shape;85;p25"/>
          <p:cNvSpPr txBox="1"/>
          <p:nvPr/>
        </p:nvSpPr>
        <p:spPr>
          <a:xfrm>
            <a:off x="782449" y="3720058"/>
            <a:ext cx="8905800" cy="2670244"/>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700"/>
              <a:buFont typeface="Arial"/>
              <a:buNone/>
            </a:pPr>
            <a:r>
              <a:rPr b="1" i="0" lang="ja-JP" sz="1600" u="none" cap="none" strike="noStrike">
                <a:solidFill>
                  <a:schemeClr val="dk1"/>
                </a:solidFill>
                <a:latin typeface="Arial"/>
                <a:ea typeface="Arial"/>
                <a:cs typeface="Arial"/>
                <a:sym typeface="Arial"/>
              </a:rPr>
              <a:t>≪受給条件≫</a:t>
            </a:r>
            <a:endParaRPr b="1"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100" u="none" cap="none" strike="noStrike">
                <a:solidFill>
                  <a:schemeClr val="dk1"/>
                </a:solidFill>
                <a:latin typeface="Arial"/>
                <a:ea typeface="Arial"/>
                <a:cs typeface="Arial"/>
                <a:sym typeface="Arial"/>
              </a:rPr>
              <a:t>原則として65歳以上であること</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100" u="none" cap="none" strike="noStrike">
                <a:solidFill>
                  <a:schemeClr val="dk1"/>
                </a:solidFill>
                <a:latin typeface="Arial"/>
                <a:ea typeface="Arial"/>
                <a:cs typeface="Arial"/>
                <a:sym typeface="Arial"/>
              </a:rPr>
              <a:t>保険料納付済期間と保険料免除期間などを合わせた受給資格期間が10年以上あること</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1" i="0" lang="ja-JP" sz="1800" u="none" cap="none" strike="noStrike">
                <a:solidFill>
                  <a:schemeClr val="dk1"/>
                </a:solidFill>
                <a:latin typeface="Arial"/>
                <a:ea typeface="Arial"/>
                <a:cs typeface="Arial"/>
                <a:sym typeface="Arial"/>
              </a:rPr>
              <a:t>≪受給額≫</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100" u="none" cap="none" strike="noStrike">
                <a:solidFill>
                  <a:schemeClr val="dk1"/>
                </a:solidFill>
                <a:latin typeface="Arial"/>
                <a:ea typeface="Arial"/>
                <a:cs typeface="Arial"/>
                <a:sym typeface="Arial"/>
              </a:rPr>
              <a:t>国民年金（</a:t>
            </a:r>
            <a:r>
              <a:rPr b="1" i="0" lang="ja-JP" sz="1100" u="none" cap="none" strike="noStrike">
                <a:solidFill>
                  <a:srgbClr val="FF0000"/>
                </a:solidFill>
                <a:latin typeface="Arial"/>
                <a:ea typeface="Arial"/>
                <a:cs typeface="Arial"/>
                <a:sym typeface="Arial"/>
              </a:rPr>
              <a:t>老齢基礎年金</a:t>
            </a:r>
            <a:r>
              <a:rPr b="0" i="0" lang="ja-JP" sz="1100" u="none" cap="none" strike="noStrike">
                <a:solidFill>
                  <a:schemeClr val="dk1"/>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100" u="none" cap="none" strike="noStrike">
                <a:solidFill>
                  <a:schemeClr val="dk1"/>
                </a:solidFill>
                <a:latin typeface="Arial"/>
                <a:ea typeface="Arial"/>
                <a:cs typeface="Arial"/>
                <a:sym typeface="Arial"/>
              </a:rPr>
              <a:t>令和6年4月分以降の満額受給額：</a:t>
            </a:r>
            <a:r>
              <a:rPr b="0" i="0" lang="ja-JP" sz="1800" u="none" cap="none" strike="noStrike">
                <a:solidFill>
                  <a:schemeClr val="dk1"/>
                </a:solidFill>
                <a:latin typeface="Arial"/>
                <a:ea typeface="Arial"/>
                <a:cs typeface="Arial"/>
                <a:sym typeface="Arial"/>
              </a:rPr>
              <a:t>年額816,000円（月額68,000円）</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800" u="none" cap="none" strike="noStrike">
                <a:solidFill>
                  <a:schemeClr val="dk1"/>
                </a:solidFill>
                <a:latin typeface="Arial"/>
                <a:ea typeface="Arial"/>
                <a:cs typeface="Arial"/>
                <a:sym typeface="Arial"/>
              </a:rPr>
              <a:t>　　　　　　　　　　　　　　　　　　　　　　　　　　</a:t>
            </a:r>
            <a:r>
              <a:rPr b="0" i="0" lang="ja-JP" sz="1100" u="none" cap="none" strike="noStrike">
                <a:solidFill>
                  <a:schemeClr val="dk1"/>
                </a:solidFill>
                <a:latin typeface="Arial"/>
                <a:ea typeface="Arial"/>
                <a:cs typeface="Arial"/>
                <a:sym typeface="Arial"/>
              </a:rPr>
              <a:t>※40年間（480ヶ月）の保険料納付で満額受給可能</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1" i="0" lang="ja-JP" sz="1600" u="none" cap="none" strike="noStrike">
                <a:solidFill>
                  <a:schemeClr val="dk1"/>
                </a:solidFill>
                <a:latin typeface="Arial"/>
                <a:ea typeface="Arial"/>
                <a:cs typeface="Arial"/>
                <a:sym typeface="Arial"/>
              </a:rPr>
              <a:t>≪厚生年金≫</a:t>
            </a:r>
            <a:endParaRPr b="1"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100" u="none" cap="none" strike="noStrike">
                <a:solidFill>
                  <a:schemeClr val="dk1"/>
                </a:solidFill>
                <a:latin typeface="Arial"/>
                <a:ea typeface="Arial"/>
                <a:cs typeface="Arial"/>
                <a:sym typeface="Arial"/>
              </a:rPr>
              <a:t>老齢基礎年金に加えて支給</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100" u="none" cap="none" strike="noStrike">
                <a:solidFill>
                  <a:schemeClr val="dk1"/>
                </a:solidFill>
                <a:latin typeface="Arial"/>
                <a:ea typeface="Arial"/>
                <a:cs typeface="Arial"/>
                <a:sym typeface="Arial"/>
              </a:rPr>
              <a:t>受給額は加入期間と報酬額に応じて変動</a:t>
            </a:r>
            <a:endParaRPr/>
          </a:p>
          <a:p>
            <a:pPr indent="0" lvl="0" marL="0" marR="0" rtl="0" algn="l">
              <a:lnSpc>
                <a:spcPct val="100000"/>
              </a:lnSpc>
              <a:spcBef>
                <a:spcPts val="0"/>
              </a:spcBef>
              <a:spcAft>
                <a:spcPts val="0"/>
              </a:spcAft>
              <a:buClr>
                <a:srgbClr val="000000"/>
              </a:buClr>
              <a:buSzPts val="1700"/>
              <a:buFont typeface="Arial"/>
              <a:buNone/>
            </a:pPr>
            <a:r>
              <a:rPr b="0" i="0" lang="ja-JP" sz="1600" u="none" cap="none" strike="noStrike">
                <a:solidFill>
                  <a:schemeClr val="dk1"/>
                </a:solidFill>
                <a:latin typeface="Arial"/>
                <a:ea typeface="Arial"/>
                <a:cs typeface="Arial"/>
                <a:sym typeface="Arial"/>
              </a:rPr>
              <a:t>平均受給月額：約14万5,000円</a:t>
            </a:r>
            <a:r>
              <a:rPr b="0" i="0" lang="ja-JP" sz="1200" u="none" cap="none" strike="noStrike">
                <a:solidFill>
                  <a:schemeClr val="dk1"/>
                </a:solidFill>
                <a:latin typeface="Arial"/>
                <a:ea typeface="Arial"/>
                <a:cs typeface="Arial"/>
                <a:sym typeface="Arial"/>
              </a:rPr>
              <a:t>（</a:t>
            </a:r>
            <a:r>
              <a:rPr b="0" i="0" lang="ja-JP" sz="1200" u="none" cap="none" strike="noStrike">
                <a:solidFill>
                  <a:srgbClr val="FF0000"/>
                </a:solidFill>
                <a:latin typeface="Arial"/>
                <a:ea typeface="Arial"/>
                <a:cs typeface="Arial"/>
                <a:sym typeface="Arial"/>
              </a:rPr>
              <a:t>老齢基礎年金</a:t>
            </a:r>
            <a:r>
              <a:rPr b="0" i="0" lang="ja-JP" sz="1200" u="none" cap="none" strike="noStrike">
                <a:solidFill>
                  <a:schemeClr val="dk1"/>
                </a:solidFill>
                <a:latin typeface="Arial"/>
                <a:ea typeface="Arial"/>
                <a:cs typeface="Arial"/>
                <a:sym typeface="Arial"/>
              </a:rPr>
              <a:t>を含む）</a:t>
            </a:r>
            <a:endParaRPr b="0" i="0" sz="1600" u="none" cap="none" strike="noStrike">
              <a:solidFill>
                <a:srgbClr val="000000"/>
              </a:solidFill>
              <a:latin typeface="Arial"/>
              <a:ea typeface="Arial"/>
              <a:cs typeface="Arial"/>
              <a:sym typeface="Arial"/>
            </a:endParaRPr>
          </a:p>
        </p:txBody>
      </p:sp>
      <p:sp>
        <p:nvSpPr>
          <p:cNvPr id="86" name="Google Shape;86;p25"/>
          <p:cNvSpPr txBox="1"/>
          <p:nvPr/>
        </p:nvSpPr>
        <p:spPr>
          <a:xfrm>
            <a:off x="5337518" y="6059111"/>
            <a:ext cx="4599600" cy="331200"/>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000"/>
              <a:buFont typeface="Arial"/>
              <a:buNone/>
            </a:pPr>
            <a:r>
              <a:rPr b="0" i="0" lang="ja-JP" sz="800" u="none" cap="none" strike="noStrike">
                <a:solidFill>
                  <a:schemeClr val="dk1"/>
                </a:solidFill>
                <a:latin typeface="Arial"/>
                <a:ea typeface="Arial"/>
                <a:cs typeface="Arial"/>
                <a:sym typeface="Arial"/>
              </a:rPr>
              <a:t>厚生労働省　令和４年度 厚生年金保険・国民年金事業の概況</a:t>
            </a:r>
            <a:r>
              <a:rPr b="0" i="0" lang="ja-JP" sz="800" u="none" cap="none" strike="noStrike">
                <a:solidFill>
                  <a:srgbClr val="282B3E"/>
                </a:solidFill>
                <a:latin typeface="Noto Sans"/>
                <a:ea typeface="Noto Sans"/>
                <a:cs typeface="Noto Sans"/>
                <a:sym typeface="Noto Sans"/>
              </a:rPr>
              <a:t>をもとに、平均的な年金受給額を試算</a:t>
            </a:r>
            <a:endParaRPr b="0" i="0" sz="800" u="none" cap="none" strike="noStrike">
              <a:solidFill>
                <a:schemeClr val="dk1"/>
              </a:solidFill>
              <a:latin typeface="Arial"/>
              <a:ea typeface="Arial"/>
              <a:cs typeface="Arial"/>
              <a:sym typeface="Arial"/>
            </a:endParaRPr>
          </a:p>
        </p:txBody>
      </p:sp>
      <p:pic>
        <p:nvPicPr>
          <p:cNvPr id="87" name="Google Shape;87;p25"/>
          <p:cNvPicPr preferRelativeResize="0"/>
          <p:nvPr/>
        </p:nvPicPr>
        <p:blipFill rotWithShape="1">
          <a:blip r:embed="rId3">
            <a:alphaModFix/>
          </a:blip>
          <a:srcRect b="0" l="0" r="0" t="0"/>
          <a:stretch/>
        </p:blipFill>
        <p:spPr>
          <a:xfrm flipH="1" rot="10800000">
            <a:off x="0" y="391005"/>
            <a:ext cx="5599377" cy="657809"/>
          </a:xfrm>
          <a:prstGeom prst="rect">
            <a:avLst/>
          </a:prstGeom>
          <a:noFill/>
          <a:ln>
            <a:noFill/>
          </a:ln>
        </p:spPr>
      </p:pic>
      <p:sp>
        <p:nvSpPr>
          <p:cNvPr id="88" name="Google Shape;88;p25"/>
          <p:cNvSpPr txBox="1"/>
          <p:nvPr/>
        </p:nvSpPr>
        <p:spPr>
          <a:xfrm>
            <a:off x="456412" y="382607"/>
            <a:ext cx="6215400" cy="685086"/>
          </a:xfrm>
          <a:prstGeom prst="rect">
            <a:avLst/>
          </a:prstGeom>
          <a:noFill/>
          <a:ln>
            <a:noFill/>
          </a:ln>
        </p:spPr>
        <p:txBody>
          <a:bodyPr anchorCtr="0" anchor="ctr" bIns="42050" lIns="84125" spcFirstLastPara="1" rIns="84125" wrap="square" tIns="42050">
            <a:spAutoFit/>
          </a:bodyPr>
          <a:lstStyle/>
          <a:p>
            <a:pPr indent="0" lvl="0" marL="0" marR="0" rtl="0" algn="l">
              <a:lnSpc>
                <a:spcPct val="150000"/>
              </a:lnSpc>
              <a:spcBef>
                <a:spcPts val="0"/>
              </a:spcBef>
              <a:spcAft>
                <a:spcPts val="0"/>
              </a:spcAft>
              <a:buClr>
                <a:srgbClr val="F29558"/>
              </a:buClr>
              <a:buSzPts val="2600"/>
              <a:buFont typeface="Arial"/>
              <a:buNone/>
            </a:pPr>
            <a:r>
              <a:rPr b="1" i="0" lang="ja-JP" sz="2600" u="none" cap="none" strike="noStrike">
                <a:solidFill>
                  <a:srgbClr val="F29558"/>
                </a:solidFill>
                <a:latin typeface="Arial"/>
                <a:ea typeface="Arial"/>
                <a:cs typeface="Arial"/>
                <a:sym typeface="Arial"/>
              </a:rPr>
              <a:t>公的年金</a:t>
            </a:r>
            <a:endParaRPr b="1" i="0" sz="2600" u="none" cap="none" strike="noStrike">
              <a:solidFill>
                <a:srgbClr val="F29558"/>
              </a:solidFill>
              <a:latin typeface="Arial"/>
              <a:ea typeface="Arial"/>
              <a:cs typeface="Arial"/>
              <a:sym typeface="Arial"/>
            </a:endParaRPr>
          </a:p>
        </p:txBody>
      </p:sp>
      <p:sp>
        <p:nvSpPr>
          <p:cNvPr id="89" name="Google Shape;89;p25"/>
          <p:cNvSpPr/>
          <p:nvPr/>
        </p:nvSpPr>
        <p:spPr>
          <a:xfrm>
            <a:off x="494899" y="1921224"/>
            <a:ext cx="575100" cy="537900"/>
          </a:xfrm>
          <a:prstGeom prst="ellipse">
            <a:avLst/>
          </a:prstGeom>
          <a:solidFill>
            <a:srgbClr val="F4A169"/>
          </a:solidFill>
          <a:ln>
            <a:noFill/>
          </a:ln>
        </p:spPr>
        <p:txBody>
          <a:bodyPr anchorCtr="0" anchor="ctr" bIns="42050" lIns="84125" spcFirstLastPara="1" rIns="84125" wrap="square" tIns="42050">
            <a:noAutofit/>
          </a:bodyPr>
          <a:lstStyle/>
          <a:p>
            <a:pPr indent="0" lvl="0" marL="0" marR="0" rtl="0" algn="ctr">
              <a:lnSpc>
                <a:spcPct val="100000"/>
              </a:lnSpc>
              <a:spcBef>
                <a:spcPts val="0"/>
              </a:spcBef>
              <a:spcAft>
                <a:spcPts val="0"/>
              </a:spcAft>
              <a:buClr>
                <a:srgbClr val="000000"/>
              </a:buClr>
              <a:buSzPts val="1700"/>
              <a:buFont typeface="Arial"/>
              <a:buNone/>
            </a:pPr>
            <a:r>
              <a:rPr b="1" i="0" lang="ja-JP" sz="1200" u="none" cap="none" strike="noStrike">
                <a:solidFill>
                  <a:schemeClr val="lt1"/>
                </a:solidFill>
                <a:latin typeface="Arial"/>
                <a:ea typeface="Arial"/>
                <a:cs typeface="Arial"/>
                <a:sym typeface="Arial"/>
              </a:rPr>
              <a:t>01</a:t>
            </a:r>
            <a:endParaRPr b="1" i="0" sz="1200" u="none" cap="none" strike="noStrike">
              <a:solidFill>
                <a:schemeClr val="lt1"/>
              </a:solidFill>
              <a:latin typeface="Arial"/>
              <a:ea typeface="Arial"/>
              <a:cs typeface="Arial"/>
              <a:sym typeface="Arial"/>
            </a:endParaRPr>
          </a:p>
        </p:txBody>
      </p:sp>
      <p:sp>
        <p:nvSpPr>
          <p:cNvPr id="90" name="Google Shape;90;p25"/>
          <p:cNvSpPr/>
          <p:nvPr/>
        </p:nvSpPr>
        <p:spPr>
          <a:xfrm>
            <a:off x="494899" y="2590197"/>
            <a:ext cx="575100" cy="537900"/>
          </a:xfrm>
          <a:prstGeom prst="ellipse">
            <a:avLst/>
          </a:prstGeom>
          <a:solidFill>
            <a:srgbClr val="F4A169"/>
          </a:solidFill>
          <a:ln>
            <a:noFill/>
          </a:ln>
        </p:spPr>
        <p:txBody>
          <a:bodyPr anchorCtr="0" anchor="ctr" bIns="42050" lIns="84125" spcFirstLastPara="1" rIns="84125" wrap="square" tIns="42050">
            <a:noAutofit/>
          </a:bodyPr>
          <a:lstStyle/>
          <a:p>
            <a:pPr indent="0" lvl="0" marL="0" marR="0" rtl="0" algn="ctr">
              <a:lnSpc>
                <a:spcPct val="100000"/>
              </a:lnSpc>
              <a:spcBef>
                <a:spcPts val="0"/>
              </a:spcBef>
              <a:spcAft>
                <a:spcPts val="0"/>
              </a:spcAft>
              <a:buClr>
                <a:srgbClr val="000000"/>
              </a:buClr>
              <a:buSzPts val="1700"/>
              <a:buFont typeface="Arial"/>
              <a:buNone/>
            </a:pPr>
            <a:r>
              <a:rPr b="1" i="0" lang="ja-JP" sz="1200" u="none" cap="none" strike="noStrike">
                <a:solidFill>
                  <a:schemeClr val="lt1"/>
                </a:solidFill>
                <a:latin typeface="Arial"/>
                <a:ea typeface="Arial"/>
                <a:cs typeface="Arial"/>
                <a:sym typeface="Arial"/>
              </a:rPr>
              <a:t>02</a:t>
            </a:r>
            <a:endParaRPr b="1" i="0" sz="1200" u="none" cap="none" strike="noStrike">
              <a:solidFill>
                <a:schemeClr val="lt1"/>
              </a:solidFill>
              <a:latin typeface="Arial"/>
              <a:ea typeface="Arial"/>
              <a:cs typeface="Arial"/>
              <a:sym typeface="Arial"/>
            </a:endParaRPr>
          </a:p>
        </p:txBody>
      </p:sp>
      <p:sp>
        <p:nvSpPr>
          <p:cNvPr id="91" name="Google Shape;91;p25"/>
          <p:cNvSpPr txBox="1"/>
          <p:nvPr/>
        </p:nvSpPr>
        <p:spPr>
          <a:xfrm>
            <a:off x="2928596" y="6460017"/>
            <a:ext cx="3273554" cy="290478"/>
          </a:xfrm>
          <a:prstGeom prst="rect">
            <a:avLst/>
          </a:prstGeom>
          <a:noFill/>
          <a:ln>
            <a:noFill/>
          </a:ln>
        </p:spPr>
        <p:txBody>
          <a:bodyPr anchorCtr="0" anchor="ctr" bIns="41450" lIns="82925" spcFirstLastPara="1" rIns="82925" wrap="square" tIns="41450">
            <a:noAutofit/>
          </a:bodyPr>
          <a:lstStyle/>
          <a:p>
            <a:pPr indent="0" lvl="0" marL="0" marR="0" rtl="0" algn="ctr">
              <a:lnSpc>
                <a:spcPct val="100000"/>
              </a:lnSpc>
              <a:spcBef>
                <a:spcPts val="0"/>
              </a:spcBef>
              <a:spcAft>
                <a:spcPts val="0"/>
              </a:spcAft>
              <a:buClr>
                <a:srgbClr val="000000"/>
              </a:buClr>
              <a:buSzPts val="1400"/>
              <a:buFont typeface="Arial"/>
              <a:buNone/>
            </a:pPr>
            <a:r>
              <a:rPr b="0" i="0" lang="ja-JP" sz="954" u="none" cap="none" strike="noStrike">
                <a:solidFill>
                  <a:srgbClr val="888888"/>
                </a:solidFill>
                <a:latin typeface="Arial"/>
                <a:ea typeface="Arial"/>
                <a:cs typeface="Arial"/>
                <a:sym typeface="Arial"/>
              </a:rPr>
              <a:t>©2025　kids　money　school</a:t>
            </a:r>
            <a:endParaRPr b="0" i="0" sz="954" u="none" cap="none" strike="noStrike">
              <a:solidFill>
                <a:srgbClr val="888888"/>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6"/>
          <p:cNvSpPr/>
          <p:nvPr/>
        </p:nvSpPr>
        <p:spPr>
          <a:xfrm>
            <a:off x="3422947" y="3255469"/>
            <a:ext cx="3771286" cy="2313428"/>
          </a:xfrm>
          <a:prstGeom prst="rect">
            <a:avLst/>
          </a:prstGeom>
          <a:solidFill>
            <a:srgbClr val="FFD966">
              <a:alpha val="49803"/>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7" name="Google Shape;97;p26"/>
          <p:cNvSpPr/>
          <p:nvPr/>
        </p:nvSpPr>
        <p:spPr>
          <a:xfrm>
            <a:off x="7202072" y="3255469"/>
            <a:ext cx="1728569" cy="2313428"/>
          </a:xfrm>
          <a:prstGeom prst="rect">
            <a:avLst/>
          </a:prstGeom>
          <a:solidFill>
            <a:srgbClr val="C4E0B2">
              <a:alpha val="49803"/>
            </a:srgbClr>
          </a:solidFill>
          <a:ln cap="flat" cmpd="sng" w="9525">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8" name="Google Shape;98;p26"/>
          <p:cNvSpPr/>
          <p:nvPr/>
        </p:nvSpPr>
        <p:spPr>
          <a:xfrm>
            <a:off x="1308706" y="3255469"/>
            <a:ext cx="2114241" cy="2313428"/>
          </a:xfrm>
          <a:prstGeom prst="rect">
            <a:avLst/>
          </a:prstGeom>
          <a:solidFill>
            <a:schemeClr val="accent2">
              <a:alpha val="49803"/>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9" name="Google Shape;99;p26"/>
          <p:cNvSpPr txBox="1"/>
          <p:nvPr/>
        </p:nvSpPr>
        <p:spPr>
          <a:xfrm>
            <a:off x="1595102" y="3898596"/>
            <a:ext cx="1827845" cy="331143"/>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第１号被保険者</a:t>
            </a:r>
            <a:endParaRPr b="0" i="0" sz="1600" u="none" cap="none" strike="noStrike">
              <a:solidFill>
                <a:schemeClr val="dk1"/>
              </a:solidFill>
              <a:latin typeface="Arial"/>
              <a:ea typeface="Arial"/>
              <a:cs typeface="Arial"/>
              <a:sym typeface="Arial"/>
            </a:endParaRPr>
          </a:p>
        </p:txBody>
      </p:sp>
      <p:sp>
        <p:nvSpPr>
          <p:cNvPr id="100" name="Google Shape;100;p26"/>
          <p:cNvSpPr txBox="1"/>
          <p:nvPr/>
        </p:nvSpPr>
        <p:spPr>
          <a:xfrm>
            <a:off x="4442493" y="3902904"/>
            <a:ext cx="1827845" cy="331143"/>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第２号被保険者</a:t>
            </a:r>
            <a:endParaRPr b="0" i="0" sz="1600" u="none" cap="none" strike="noStrike">
              <a:solidFill>
                <a:schemeClr val="dk1"/>
              </a:solidFill>
              <a:latin typeface="Arial"/>
              <a:ea typeface="Arial"/>
              <a:cs typeface="Arial"/>
              <a:sym typeface="Arial"/>
            </a:endParaRPr>
          </a:p>
        </p:txBody>
      </p:sp>
      <p:sp>
        <p:nvSpPr>
          <p:cNvPr id="101" name="Google Shape;101;p26"/>
          <p:cNvSpPr txBox="1"/>
          <p:nvPr/>
        </p:nvSpPr>
        <p:spPr>
          <a:xfrm>
            <a:off x="7269480" y="3940998"/>
            <a:ext cx="1661161" cy="331143"/>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第３号被保険者</a:t>
            </a:r>
            <a:endParaRPr b="0" i="0" sz="1600" u="none" cap="none" strike="noStrike">
              <a:solidFill>
                <a:schemeClr val="dk1"/>
              </a:solidFill>
              <a:latin typeface="Arial"/>
              <a:ea typeface="Arial"/>
              <a:cs typeface="Arial"/>
              <a:sym typeface="Arial"/>
            </a:endParaRPr>
          </a:p>
        </p:txBody>
      </p:sp>
      <p:sp>
        <p:nvSpPr>
          <p:cNvPr id="102" name="Google Shape;102;p26"/>
          <p:cNvSpPr txBox="1"/>
          <p:nvPr/>
        </p:nvSpPr>
        <p:spPr>
          <a:xfrm>
            <a:off x="2509025" y="4484966"/>
            <a:ext cx="1006024" cy="823585"/>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自営業</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学　 生</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無   職</a:t>
            </a:r>
            <a:endParaRPr b="0" i="0" sz="1600" u="none" cap="none" strike="noStrike">
              <a:solidFill>
                <a:schemeClr val="dk1"/>
              </a:solidFill>
              <a:latin typeface="Arial"/>
              <a:ea typeface="Arial"/>
              <a:cs typeface="Arial"/>
              <a:sym typeface="Arial"/>
            </a:endParaRPr>
          </a:p>
        </p:txBody>
      </p:sp>
      <p:sp>
        <p:nvSpPr>
          <p:cNvPr id="103" name="Google Shape;103;p26"/>
          <p:cNvSpPr txBox="1"/>
          <p:nvPr/>
        </p:nvSpPr>
        <p:spPr>
          <a:xfrm>
            <a:off x="5556750" y="4577881"/>
            <a:ext cx="880596" cy="331143"/>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会社員</a:t>
            </a:r>
            <a:endParaRPr b="0" i="0" sz="1600" u="none" cap="none" strike="noStrike">
              <a:solidFill>
                <a:schemeClr val="dk1"/>
              </a:solidFill>
              <a:latin typeface="Arial"/>
              <a:ea typeface="Arial"/>
              <a:cs typeface="Arial"/>
              <a:sym typeface="Arial"/>
            </a:endParaRPr>
          </a:p>
        </p:txBody>
      </p:sp>
      <p:sp>
        <p:nvSpPr>
          <p:cNvPr id="104" name="Google Shape;104;p26"/>
          <p:cNvSpPr txBox="1"/>
          <p:nvPr/>
        </p:nvSpPr>
        <p:spPr>
          <a:xfrm>
            <a:off x="8180669" y="4620342"/>
            <a:ext cx="785622" cy="577364"/>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２号の</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配偶者</a:t>
            </a:r>
            <a:endParaRPr b="0" i="0" sz="1600" u="none" cap="none" strike="noStrike">
              <a:solidFill>
                <a:schemeClr val="dk1"/>
              </a:solidFill>
              <a:latin typeface="Arial"/>
              <a:ea typeface="Arial"/>
              <a:cs typeface="Arial"/>
              <a:sym typeface="Arial"/>
            </a:endParaRPr>
          </a:p>
        </p:txBody>
      </p:sp>
      <p:sp>
        <p:nvSpPr>
          <p:cNvPr id="105" name="Google Shape;105;p26"/>
          <p:cNvSpPr/>
          <p:nvPr/>
        </p:nvSpPr>
        <p:spPr>
          <a:xfrm>
            <a:off x="1310305" y="3255469"/>
            <a:ext cx="7620336" cy="645104"/>
          </a:xfrm>
          <a:prstGeom prst="rect">
            <a:avLst/>
          </a:prstGeom>
          <a:gradFill>
            <a:gsLst>
              <a:gs pos="0">
                <a:srgbClr val="FF7714"/>
              </a:gs>
              <a:gs pos="100000">
                <a:srgbClr val="FFA773"/>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6" name="Google Shape;106;p26"/>
          <p:cNvSpPr txBox="1"/>
          <p:nvPr/>
        </p:nvSpPr>
        <p:spPr>
          <a:xfrm>
            <a:off x="3362649" y="3292206"/>
            <a:ext cx="3906831"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800" u="none" cap="none" strike="noStrike">
                <a:solidFill>
                  <a:srgbClr val="000000"/>
                </a:solidFill>
                <a:latin typeface="Arial"/>
                <a:ea typeface="Arial"/>
                <a:cs typeface="Arial"/>
                <a:sym typeface="Arial"/>
              </a:rPr>
              <a:t>国民年金（基礎年金）</a:t>
            </a:r>
            <a:endParaRPr/>
          </a:p>
        </p:txBody>
      </p:sp>
      <p:sp>
        <p:nvSpPr>
          <p:cNvPr id="107" name="Google Shape;107;p26"/>
          <p:cNvSpPr/>
          <p:nvPr/>
        </p:nvSpPr>
        <p:spPr>
          <a:xfrm>
            <a:off x="3468668" y="2496065"/>
            <a:ext cx="3719512" cy="645104"/>
          </a:xfrm>
          <a:prstGeom prst="rect">
            <a:avLst/>
          </a:prstGeom>
          <a:gradFill>
            <a:gsLst>
              <a:gs pos="0">
                <a:srgbClr val="FF7714"/>
              </a:gs>
              <a:gs pos="100000">
                <a:srgbClr val="FFA773"/>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8" name="Google Shape;108;p26"/>
          <p:cNvSpPr/>
          <p:nvPr/>
        </p:nvSpPr>
        <p:spPr>
          <a:xfrm>
            <a:off x="4088601" y="1716972"/>
            <a:ext cx="737965" cy="645104"/>
          </a:xfrm>
          <a:prstGeom prst="rect">
            <a:avLst/>
          </a:prstGeom>
          <a:gradFill>
            <a:gsLst>
              <a:gs pos="0">
                <a:srgbClr val="489BE7"/>
              </a:gs>
              <a:gs pos="100000">
                <a:srgbClr val="91CCFF"/>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09" name="Google Shape;109;p26"/>
          <p:cNvSpPr txBox="1"/>
          <p:nvPr/>
        </p:nvSpPr>
        <p:spPr>
          <a:xfrm>
            <a:off x="6429639" y="4565111"/>
            <a:ext cx="880596" cy="331143"/>
          </a:xfrm>
          <a:prstGeom prst="rect">
            <a:avLst/>
          </a:prstGeom>
          <a:noFill/>
          <a:ln>
            <a:noFill/>
          </a:ln>
        </p:spPr>
        <p:txBody>
          <a:bodyPr anchorCtr="0" anchor="t" bIns="42050" lIns="84125" spcFirstLastPara="1" rIns="84125" wrap="square" tIns="42050">
            <a:spAutoFit/>
          </a:bodyPr>
          <a:lstStyle/>
          <a:p>
            <a:pPr indent="0" lvl="0" marL="0" marR="0" rtl="0" algn="l">
              <a:lnSpc>
                <a:spcPct val="100000"/>
              </a:lnSpc>
              <a:spcBef>
                <a:spcPts val="0"/>
              </a:spcBef>
              <a:spcAft>
                <a:spcPts val="0"/>
              </a:spcAft>
              <a:buClr>
                <a:srgbClr val="000000"/>
              </a:buClr>
              <a:buSzPts val="1000"/>
              <a:buFont typeface="Arial"/>
              <a:buNone/>
            </a:pPr>
            <a:r>
              <a:rPr b="0" i="0" lang="ja-JP" sz="1600" u="none" cap="none" strike="noStrike">
                <a:solidFill>
                  <a:schemeClr val="dk1"/>
                </a:solidFill>
                <a:latin typeface="Arial"/>
                <a:ea typeface="Arial"/>
                <a:cs typeface="Arial"/>
                <a:sym typeface="Arial"/>
              </a:rPr>
              <a:t>公務員</a:t>
            </a:r>
            <a:endParaRPr b="0" i="0" sz="1600" u="none" cap="none" strike="noStrike">
              <a:solidFill>
                <a:schemeClr val="dk1"/>
              </a:solidFill>
              <a:latin typeface="Arial"/>
              <a:ea typeface="Arial"/>
              <a:cs typeface="Arial"/>
              <a:sym typeface="Arial"/>
            </a:endParaRPr>
          </a:p>
        </p:txBody>
      </p:sp>
      <p:sp>
        <p:nvSpPr>
          <p:cNvPr id="110" name="Google Shape;110;p26"/>
          <p:cNvSpPr/>
          <p:nvPr/>
        </p:nvSpPr>
        <p:spPr>
          <a:xfrm>
            <a:off x="1323945" y="2503685"/>
            <a:ext cx="2053943" cy="645104"/>
          </a:xfrm>
          <a:prstGeom prst="rect">
            <a:avLst/>
          </a:prstGeom>
          <a:gradFill>
            <a:gsLst>
              <a:gs pos="0">
                <a:srgbClr val="FFD300"/>
              </a:gs>
              <a:gs pos="100000">
                <a:srgbClr val="FFEF63"/>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1" name="Google Shape;111;p26"/>
          <p:cNvSpPr/>
          <p:nvPr/>
        </p:nvSpPr>
        <p:spPr>
          <a:xfrm>
            <a:off x="1308704" y="1709352"/>
            <a:ext cx="2722276" cy="645104"/>
          </a:xfrm>
          <a:prstGeom prst="rect">
            <a:avLst/>
          </a:prstGeom>
          <a:gradFill>
            <a:gsLst>
              <a:gs pos="0">
                <a:srgbClr val="6DBC37"/>
              </a:gs>
              <a:gs pos="100000">
                <a:srgbClr val="B8FE9C"/>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2" name="Google Shape;112;p26"/>
          <p:cNvSpPr/>
          <p:nvPr/>
        </p:nvSpPr>
        <p:spPr>
          <a:xfrm>
            <a:off x="4891807" y="1718293"/>
            <a:ext cx="737965" cy="645104"/>
          </a:xfrm>
          <a:prstGeom prst="rect">
            <a:avLst/>
          </a:prstGeom>
          <a:gradFill>
            <a:gsLst>
              <a:gs pos="0">
                <a:srgbClr val="489BE7"/>
              </a:gs>
              <a:gs pos="100000">
                <a:srgbClr val="91CCFF"/>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3" name="Google Shape;113;p26"/>
          <p:cNvSpPr/>
          <p:nvPr/>
        </p:nvSpPr>
        <p:spPr>
          <a:xfrm>
            <a:off x="5691674" y="1718293"/>
            <a:ext cx="737965" cy="645104"/>
          </a:xfrm>
          <a:prstGeom prst="rect">
            <a:avLst/>
          </a:prstGeom>
          <a:gradFill>
            <a:gsLst>
              <a:gs pos="0">
                <a:srgbClr val="489BE7"/>
              </a:gs>
              <a:gs pos="100000">
                <a:srgbClr val="91CCFF"/>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4" name="Google Shape;114;p26"/>
          <p:cNvSpPr/>
          <p:nvPr/>
        </p:nvSpPr>
        <p:spPr>
          <a:xfrm>
            <a:off x="6471948" y="1725325"/>
            <a:ext cx="660446" cy="645104"/>
          </a:xfrm>
          <a:prstGeom prst="rect">
            <a:avLst/>
          </a:prstGeom>
          <a:gradFill>
            <a:gsLst>
              <a:gs pos="0">
                <a:srgbClr val="489BE7"/>
              </a:gs>
              <a:gs pos="100000">
                <a:srgbClr val="91CCFF"/>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5" name="Google Shape;115;p26"/>
          <p:cNvSpPr/>
          <p:nvPr/>
        </p:nvSpPr>
        <p:spPr>
          <a:xfrm>
            <a:off x="4088601" y="1335677"/>
            <a:ext cx="2303012" cy="310577"/>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6" name="Google Shape;116;p26"/>
          <p:cNvSpPr/>
          <p:nvPr/>
        </p:nvSpPr>
        <p:spPr>
          <a:xfrm rot="-5400000">
            <a:off x="8784586" y="1801302"/>
            <a:ext cx="799975" cy="306334"/>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cxnSp>
        <p:nvCxnSpPr>
          <p:cNvPr id="117" name="Google Shape;117;p26"/>
          <p:cNvCxnSpPr/>
          <p:nvPr/>
        </p:nvCxnSpPr>
        <p:spPr>
          <a:xfrm>
            <a:off x="342900" y="3217369"/>
            <a:ext cx="9113520" cy="0"/>
          </a:xfrm>
          <a:prstGeom prst="straightConnector1">
            <a:avLst/>
          </a:prstGeom>
          <a:noFill/>
          <a:ln cap="flat" cmpd="sng" w="28575">
            <a:solidFill>
              <a:schemeClr val="dk1"/>
            </a:solidFill>
            <a:prstDash val="solid"/>
            <a:round/>
            <a:headEnd len="sm" w="sm" type="none"/>
            <a:tailEnd len="sm" w="sm" type="none"/>
          </a:ln>
        </p:spPr>
      </p:cxnSp>
      <p:sp>
        <p:nvSpPr>
          <p:cNvPr id="118" name="Google Shape;118;p26"/>
          <p:cNvSpPr/>
          <p:nvPr/>
        </p:nvSpPr>
        <p:spPr>
          <a:xfrm rot="-5400000">
            <a:off x="8503240" y="3064100"/>
            <a:ext cx="1372793" cy="296197"/>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cxnSp>
        <p:nvCxnSpPr>
          <p:cNvPr id="119" name="Google Shape;119;p26"/>
          <p:cNvCxnSpPr/>
          <p:nvPr/>
        </p:nvCxnSpPr>
        <p:spPr>
          <a:xfrm rot="10800000">
            <a:off x="1219200" y="1709352"/>
            <a:ext cx="0" cy="3859545"/>
          </a:xfrm>
          <a:prstGeom prst="straightConnector1">
            <a:avLst/>
          </a:prstGeom>
          <a:noFill/>
          <a:ln cap="flat" cmpd="sng" w="9525">
            <a:solidFill>
              <a:schemeClr val="dk1"/>
            </a:solidFill>
            <a:prstDash val="lgDashDot"/>
            <a:round/>
            <a:headEnd len="sm" w="sm" type="none"/>
            <a:tailEnd len="sm" w="sm" type="none"/>
          </a:ln>
        </p:spPr>
      </p:cxnSp>
      <p:cxnSp>
        <p:nvCxnSpPr>
          <p:cNvPr id="120" name="Google Shape;120;p26"/>
          <p:cNvCxnSpPr/>
          <p:nvPr/>
        </p:nvCxnSpPr>
        <p:spPr>
          <a:xfrm>
            <a:off x="342900" y="2440129"/>
            <a:ext cx="9113520" cy="0"/>
          </a:xfrm>
          <a:prstGeom prst="straightConnector1">
            <a:avLst/>
          </a:prstGeom>
          <a:noFill/>
          <a:ln cap="flat" cmpd="sng" w="28575">
            <a:solidFill>
              <a:schemeClr val="dk1"/>
            </a:solidFill>
            <a:prstDash val="solid"/>
            <a:round/>
            <a:headEnd len="sm" w="sm" type="none"/>
            <a:tailEnd len="sm" w="sm" type="none"/>
          </a:ln>
        </p:spPr>
      </p:cxnSp>
      <p:cxnSp>
        <p:nvCxnSpPr>
          <p:cNvPr id="121" name="Google Shape;121;p26"/>
          <p:cNvCxnSpPr/>
          <p:nvPr/>
        </p:nvCxnSpPr>
        <p:spPr>
          <a:xfrm rot="10800000">
            <a:off x="3422947" y="1646253"/>
            <a:ext cx="0" cy="3927081"/>
          </a:xfrm>
          <a:prstGeom prst="straightConnector1">
            <a:avLst/>
          </a:prstGeom>
          <a:noFill/>
          <a:ln cap="flat" cmpd="sng" w="9525">
            <a:solidFill>
              <a:schemeClr val="dk1"/>
            </a:solidFill>
            <a:prstDash val="lgDashDot"/>
            <a:round/>
            <a:headEnd len="sm" w="sm" type="none"/>
            <a:tailEnd len="sm" w="sm" type="none"/>
          </a:ln>
        </p:spPr>
      </p:cxnSp>
      <p:cxnSp>
        <p:nvCxnSpPr>
          <p:cNvPr id="122" name="Google Shape;122;p26"/>
          <p:cNvCxnSpPr/>
          <p:nvPr/>
        </p:nvCxnSpPr>
        <p:spPr>
          <a:xfrm rot="10800000">
            <a:off x="7188180" y="1709352"/>
            <a:ext cx="0" cy="3854445"/>
          </a:xfrm>
          <a:prstGeom prst="straightConnector1">
            <a:avLst/>
          </a:prstGeom>
          <a:noFill/>
          <a:ln cap="flat" cmpd="sng" w="9525">
            <a:solidFill>
              <a:schemeClr val="dk1"/>
            </a:solidFill>
            <a:prstDash val="lgDashDot"/>
            <a:round/>
            <a:headEnd len="sm" w="sm" type="none"/>
            <a:tailEnd len="sm" w="sm" type="none"/>
          </a:ln>
        </p:spPr>
      </p:cxnSp>
      <p:cxnSp>
        <p:nvCxnSpPr>
          <p:cNvPr id="123" name="Google Shape;123;p26"/>
          <p:cNvCxnSpPr/>
          <p:nvPr/>
        </p:nvCxnSpPr>
        <p:spPr>
          <a:xfrm rot="10800000">
            <a:off x="6447399" y="1709352"/>
            <a:ext cx="0" cy="3863982"/>
          </a:xfrm>
          <a:prstGeom prst="straightConnector1">
            <a:avLst/>
          </a:prstGeom>
          <a:noFill/>
          <a:ln cap="flat" cmpd="sng" w="9525">
            <a:solidFill>
              <a:schemeClr val="dk1"/>
            </a:solidFill>
            <a:prstDash val="lgDashDot"/>
            <a:round/>
            <a:headEnd len="sm" w="sm" type="none"/>
            <a:tailEnd len="sm" w="sm" type="none"/>
          </a:ln>
        </p:spPr>
      </p:cxnSp>
      <p:pic>
        <p:nvPicPr>
          <p:cNvPr id="124" name="Google Shape;124;p26"/>
          <p:cNvPicPr preferRelativeResize="0"/>
          <p:nvPr/>
        </p:nvPicPr>
        <p:blipFill rotWithShape="1">
          <a:blip r:embed="rId3">
            <a:alphaModFix/>
          </a:blip>
          <a:srcRect b="0" l="0" r="0" t="0"/>
          <a:stretch/>
        </p:blipFill>
        <p:spPr>
          <a:xfrm flipH="1" rot="10800000">
            <a:off x="-4819" y="380042"/>
            <a:ext cx="6789420" cy="696976"/>
          </a:xfrm>
          <a:prstGeom prst="rect">
            <a:avLst/>
          </a:prstGeom>
          <a:noFill/>
          <a:ln>
            <a:noFill/>
          </a:ln>
        </p:spPr>
      </p:pic>
      <p:sp>
        <p:nvSpPr>
          <p:cNvPr id="125" name="Google Shape;125;p26"/>
          <p:cNvSpPr txBox="1"/>
          <p:nvPr/>
        </p:nvSpPr>
        <p:spPr>
          <a:xfrm>
            <a:off x="487013" y="-51721"/>
            <a:ext cx="6645381" cy="1246495"/>
          </a:xfrm>
          <a:prstGeom prst="rect">
            <a:avLst/>
          </a:prstGeom>
          <a:noFill/>
          <a:ln>
            <a:noFill/>
          </a:ln>
        </p:spPr>
        <p:txBody>
          <a:bodyPr anchorCtr="0" anchor="ctr" bIns="0" lIns="0" spcFirstLastPara="1" rIns="0" wrap="square" tIns="12700">
            <a:spAutoFit/>
          </a:bodyPr>
          <a:lstStyle/>
          <a:p>
            <a:pPr indent="0" lvl="0" marL="0" marR="0" rtl="0" algn="l">
              <a:lnSpc>
                <a:spcPct val="100000"/>
              </a:lnSpc>
              <a:spcBef>
                <a:spcPts val="3750"/>
              </a:spcBef>
              <a:spcAft>
                <a:spcPts val="1500"/>
              </a:spcAft>
              <a:buNone/>
            </a:pPr>
            <a:r>
              <a:rPr b="1" i="0" lang="ja-JP" sz="3600" u="none" cap="none" strike="noStrike">
                <a:solidFill>
                  <a:schemeClr val="accent2"/>
                </a:solidFill>
                <a:latin typeface="Arial"/>
                <a:ea typeface="Arial"/>
                <a:cs typeface="Arial"/>
                <a:sym typeface="Arial"/>
              </a:rPr>
              <a:t>日本の年金制度の3階部分</a:t>
            </a:r>
            <a:endParaRPr/>
          </a:p>
        </p:txBody>
      </p:sp>
      <p:pic>
        <p:nvPicPr>
          <p:cNvPr id="126" name="Google Shape;126;p26"/>
          <p:cNvPicPr preferRelativeResize="0"/>
          <p:nvPr/>
        </p:nvPicPr>
        <p:blipFill rotWithShape="1">
          <a:blip r:embed="rId4">
            <a:alphaModFix/>
          </a:blip>
          <a:srcRect b="0" l="0" r="0" t="0"/>
          <a:stretch/>
        </p:blipFill>
        <p:spPr>
          <a:xfrm>
            <a:off x="1373002" y="4212062"/>
            <a:ext cx="1194516" cy="1361272"/>
          </a:xfrm>
          <a:prstGeom prst="rect">
            <a:avLst/>
          </a:prstGeom>
          <a:noFill/>
          <a:ln>
            <a:noFill/>
          </a:ln>
        </p:spPr>
      </p:pic>
      <p:pic>
        <p:nvPicPr>
          <p:cNvPr id="127" name="Google Shape;127;p26"/>
          <p:cNvPicPr preferRelativeResize="0"/>
          <p:nvPr/>
        </p:nvPicPr>
        <p:blipFill rotWithShape="1">
          <a:blip r:embed="rId5">
            <a:alphaModFix/>
          </a:blip>
          <a:srcRect b="0" l="0" r="0" t="0"/>
          <a:stretch/>
        </p:blipFill>
        <p:spPr>
          <a:xfrm>
            <a:off x="3743616" y="4061394"/>
            <a:ext cx="1540926" cy="1502403"/>
          </a:xfrm>
          <a:prstGeom prst="rect">
            <a:avLst/>
          </a:prstGeom>
          <a:noFill/>
          <a:ln>
            <a:noFill/>
          </a:ln>
        </p:spPr>
      </p:pic>
      <p:pic>
        <p:nvPicPr>
          <p:cNvPr id="128" name="Google Shape;128;p26"/>
          <p:cNvPicPr preferRelativeResize="0"/>
          <p:nvPr/>
        </p:nvPicPr>
        <p:blipFill rotWithShape="1">
          <a:blip r:embed="rId6">
            <a:alphaModFix/>
          </a:blip>
          <a:srcRect b="0" l="0" r="0" t="0"/>
          <a:stretch/>
        </p:blipFill>
        <p:spPr>
          <a:xfrm>
            <a:off x="7259314" y="4339929"/>
            <a:ext cx="972276" cy="1230729"/>
          </a:xfrm>
          <a:prstGeom prst="rect">
            <a:avLst/>
          </a:prstGeom>
          <a:noFill/>
          <a:ln>
            <a:noFill/>
          </a:ln>
        </p:spPr>
      </p:pic>
      <p:sp>
        <p:nvSpPr>
          <p:cNvPr id="129" name="Google Shape;129;p26"/>
          <p:cNvSpPr txBox="1"/>
          <p:nvPr/>
        </p:nvSpPr>
        <p:spPr>
          <a:xfrm>
            <a:off x="1319110" y="5762382"/>
            <a:ext cx="8018628"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1階（国民年金）**は全員必須</a:t>
            </a:r>
            <a:br>
              <a:rPr b="0" i="0" lang="ja-JP" sz="1400" u="none" cap="none" strike="noStrike">
                <a:solidFill>
                  <a:srgbClr val="000000"/>
                </a:solidFill>
                <a:latin typeface="Arial"/>
                <a:ea typeface="Arial"/>
                <a:cs typeface="Arial"/>
                <a:sym typeface="Arial"/>
              </a:rPr>
            </a:br>
            <a:r>
              <a:rPr b="0" i="0" lang="ja-JP" sz="1400" u="none" cap="none" strike="noStrike">
                <a:solidFill>
                  <a:srgbClr val="000000"/>
                </a:solidFill>
                <a:latin typeface="Arial"/>
                <a:ea typeface="Arial"/>
                <a:cs typeface="Arial"/>
                <a:sym typeface="Arial"/>
              </a:rPr>
              <a:t>2階（厚生年金）**は会社員・公務員向け</a:t>
            </a:r>
            <a:br>
              <a:rPr b="0" i="0" lang="ja-JP" sz="1400" u="none" cap="none" strike="noStrike">
                <a:solidFill>
                  <a:srgbClr val="000000"/>
                </a:solidFill>
                <a:latin typeface="Arial"/>
                <a:ea typeface="Arial"/>
                <a:cs typeface="Arial"/>
                <a:sym typeface="Arial"/>
              </a:rPr>
            </a:br>
            <a:r>
              <a:rPr b="0" i="0" lang="ja-JP" sz="1400" u="none" cap="none" strike="noStrike">
                <a:solidFill>
                  <a:srgbClr val="000000"/>
                </a:solidFill>
                <a:latin typeface="Arial"/>
                <a:ea typeface="Arial"/>
                <a:cs typeface="Arial"/>
                <a:sym typeface="Arial"/>
              </a:rPr>
              <a:t>3階（企業年金・個人年金）**はさらに上乗せできるオプション</a:t>
            </a:r>
            <a:endParaRPr/>
          </a:p>
          <a:p>
            <a:pPr indent="0" lvl="0" marL="0" marR="0" rtl="0" algn="l">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老後の生活を考えると、</a:t>
            </a:r>
            <a:r>
              <a:rPr b="1" i="0" lang="ja-JP" sz="1400" u="none" cap="none" strike="noStrike">
                <a:solidFill>
                  <a:srgbClr val="000000"/>
                </a:solidFill>
                <a:latin typeface="Arial"/>
                <a:ea typeface="Arial"/>
                <a:cs typeface="Arial"/>
                <a:sym typeface="Arial"/>
              </a:rPr>
              <a:t>1階＋2階だけでは不足しがち</a:t>
            </a:r>
            <a:r>
              <a:rPr b="0" i="0" lang="ja-JP" sz="1400" u="none" cap="none" strike="noStrike">
                <a:solidFill>
                  <a:srgbClr val="000000"/>
                </a:solidFill>
                <a:latin typeface="Arial"/>
                <a:ea typeface="Arial"/>
                <a:cs typeface="Arial"/>
                <a:sym typeface="Arial"/>
              </a:rPr>
              <a:t>なので、3階部分も活用すると安心ですね</a:t>
            </a:r>
            <a:endParaRPr/>
          </a:p>
        </p:txBody>
      </p:sp>
      <p:sp>
        <p:nvSpPr>
          <p:cNvPr id="130" name="Google Shape;130;p26"/>
          <p:cNvSpPr/>
          <p:nvPr/>
        </p:nvSpPr>
        <p:spPr>
          <a:xfrm>
            <a:off x="965199" y="5729718"/>
            <a:ext cx="8491219" cy="1045031"/>
          </a:xfrm>
          <a:prstGeom prst="roundRect">
            <a:avLst>
              <a:gd fmla="val 16667" name="adj"/>
            </a:avLst>
          </a:prstGeom>
          <a:no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31" name="Google Shape;131;p26"/>
          <p:cNvSpPr txBox="1"/>
          <p:nvPr/>
        </p:nvSpPr>
        <p:spPr>
          <a:xfrm>
            <a:off x="1199386" y="1785473"/>
            <a:ext cx="2948058"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確定拠出年金</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（個人型　iDeCo）</a:t>
            </a:r>
            <a:endParaRPr/>
          </a:p>
        </p:txBody>
      </p:sp>
      <p:sp>
        <p:nvSpPr>
          <p:cNvPr id="132" name="Google Shape;132;p26"/>
          <p:cNvSpPr txBox="1"/>
          <p:nvPr/>
        </p:nvSpPr>
        <p:spPr>
          <a:xfrm rot="5400000">
            <a:off x="8791587" y="1759665"/>
            <a:ext cx="81047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私的年金</a:t>
            </a:r>
            <a:endParaRPr/>
          </a:p>
        </p:txBody>
      </p:sp>
      <p:sp>
        <p:nvSpPr>
          <p:cNvPr id="133" name="Google Shape;133;p26"/>
          <p:cNvSpPr txBox="1"/>
          <p:nvPr/>
        </p:nvSpPr>
        <p:spPr>
          <a:xfrm rot="5400000">
            <a:off x="8791587" y="3073539"/>
            <a:ext cx="81047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公的年金</a:t>
            </a:r>
            <a:endParaRPr/>
          </a:p>
        </p:txBody>
      </p:sp>
      <p:sp>
        <p:nvSpPr>
          <p:cNvPr id="134" name="Google Shape;134;p26"/>
          <p:cNvSpPr txBox="1"/>
          <p:nvPr/>
        </p:nvSpPr>
        <p:spPr>
          <a:xfrm>
            <a:off x="4759402" y="1341265"/>
            <a:ext cx="902811"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企業年金</a:t>
            </a:r>
            <a:endParaRPr/>
          </a:p>
        </p:txBody>
      </p:sp>
      <p:sp>
        <p:nvSpPr>
          <p:cNvPr id="135" name="Google Shape;135;p26"/>
          <p:cNvSpPr txBox="1"/>
          <p:nvPr/>
        </p:nvSpPr>
        <p:spPr>
          <a:xfrm>
            <a:off x="1124820" y="2679950"/>
            <a:ext cx="2284236"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国民年金基金</a:t>
            </a:r>
            <a:endParaRPr/>
          </a:p>
        </p:txBody>
      </p:sp>
      <p:sp>
        <p:nvSpPr>
          <p:cNvPr id="136" name="Google Shape;136;p26"/>
          <p:cNvSpPr txBox="1"/>
          <p:nvPr/>
        </p:nvSpPr>
        <p:spPr>
          <a:xfrm>
            <a:off x="3970393" y="1817643"/>
            <a:ext cx="1005039"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ja-JP" sz="1200" u="none" cap="none" strike="noStrike">
                <a:solidFill>
                  <a:srgbClr val="000000"/>
                </a:solidFill>
                <a:latin typeface="Arial"/>
                <a:ea typeface="Arial"/>
                <a:cs typeface="Arial"/>
                <a:sym typeface="Arial"/>
              </a:rPr>
              <a:t>厚生年金</a:t>
            </a:r>
            <a:endParaRPr b="0" i="0" sz="12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ja-JP" sz="1200" u="none" cap="none" strike="noStrike">
                <a:solidFill>
                  <a:srgbClr val="000000"/>
                </a:solidFill>
                <a:latin typeface="Arial"/>
                <a:ea typeface="Arial"/>
                <a:cs typeface="Arial"/>
                <a:sym typeface="Arial"/>
              </a:rPr>
              <a:t>基金</a:t>
            </a:r>
            <a:endParaRPr/>
          </a:p>
        </p:txBody>
      </p:sp>
      <p:sp>
        <p:nvSpPr>
          <p:cNvPr id="137" name="Google Shape;137;p26"/>
          <p:cNvSpPr txBox="1"/>
          <p:nvPr/>
        </p:nvSpPr>
        <p:spPr>
          <a:xfrm>
            <a:off x="4374075" y="2569633"/>
            <a:ext cx="1908698"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800" u="none" cap="none" strike="noStrike">
                <a:solidFill>
                  <a:srgbClr val="000000"/>
                </a:solidFill>
                <a:latin typeface="Arial"/>
                <a:ea typeface="Arial"/>
                <a:cs typeface="Arial"/>
                <a:sym typeface="Arial"/>
              </a:rPr>
              <a:t>厚生年金</a:t>
            </a:r>
            <a:endParaRPr/>
          </a:p>
        </p:txBody>
      </p:sp>
      <p:sp>
        <p:nvSpPr>
          <p:cNvPr id="138" name="Google Shape;138;p26"/>
          <p:cNvSpPr txBox="1"/>
          <p:nvPr/>
        </p:nvSpPr>
        <p:spPr>
          <a:xfrm>
            <a:off x="4746797" y="1826354"/>
            <a:ext cx="1005039" cy="43088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ja-JP" sz="1100" u="none" cap="none" strike="noStrike">
                <a:solidFill>
                  <a:srgbClr val="000000"/>
                </a:solidFill>
                <a:latin typeface="Arial"/>
                <a:ea typeface="Arial"/>
                <a:cs typeface="Arial"/>
                <a:sym typeface="Arial"/>
              </a:rPr>
              <a:t>確定給付</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ja-JP" sz="1100" u="none" cap="none" strike="noStrike">
                <a:solidFill>
                  <a:srgbClr val="000000"/>
                </a:solidFill>
                <a:latin typeface="Arial"/>
                <a:ea typeface="Arial"/>
                <a:cs typeface="Arial"/>
                <a:sym typeface="Arial"/>
              </a:rPr>
              <a:t>企業年金</a:t>
            </a:r>
            <a:endParaRPr/>
          </a:p>
        </p:txBody>
      </p:sp>
      <p:sp>
        <p:nvSpPr>
          <p:cNvPr id="139" name="Google Shape;139;p26"/>
          <p:cNvSpPr txBox="1"/>
          <p:nvPr/>
        </p:nvSpPr>
        <p:spPr>
          <a:xfrm>
            <a:off x="5550673" y="1808078"/>
            <a:ext cx="1005039" cy="55399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ja-JP" sz="1000" u="none" cap="none" strike="noStrike">
                <a:solidFill>
                  <a:srgbClr val="000000"/>
                </a:solidFill>
                <a:latin typeface="Arial"/>
                <a:ea typeface="Arial"/>
                <a:cs typeface="Arial"/>
                <a:sym typeface="Arial"/>
              </a:rPr>
              <a:t>確定拠出</a:t>
            </a:r>
            <a:endParaRPr b="0"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ja-JP" sz="1000" u="none" cap="none" strike="noStrike">
                <a:solidFill>
                  <a:srgbClr val="000000"/>
                </a:solidFill>
                <a:latin typeface="Arial"/>
                <a:ea typeface="Arial"/>
                <a:cs typeface="Arial"/>
                <a:sym typeface="Arial"/>
              </a:rPr>
              <a:t>年金</a:t>
            </a:r>
            <a:endParaRPr b="0"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ja-JP" sz="1000" u="none" cap="none" strike="noStrike">
                <a:solidFill>
                  <a:srgbClr val="000000"/>
                </a:solidFill>
                <a:latin typeface="Arial"/>
                <a:ea typeface="Arial"/>
                <a:cs typeface="Arial"/>
                <a:sym typeface="Arial"/>
              </a:rPr>
              <a:t>（企業型）</a:t>
            </a:r>
            <a:endParaRPr/>
          </a:p>
        </p:txBody>
      </p:sp>
      <p:sp>
        <p:nvSpPr>
          <p:cNvPr id="140" name="Google Shape;140;p26"/>
          <p:cNvSpPr txBox="1"/>
          <p:nvPr/>
        </p:nvSpPr>
        <p:spPr>
          <a:xfrm>
            <a:off x="6282082" y="1889515"/>
            <a:ext cx="1005039"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ja-JP" sz="1000" u="none" cap="none" strike="noStrike">
                <a:solidFill>
                  <a:srgbClr val="000000"/>
                </a:solidFill>
                <a:latin typeface="Arial"/>
                <a:ea typeface="Arial"/>
                <a:cs typeface="Arial"/>
                <a:sym typeface="Arial"/>
              </a:rPr>
              <a:t>年金払い</a:t>
            </a:r>
            <a:endParaRPr b="0" i="0" sz="1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ja-JP" sz="1000" u="none" cap="none" strike="noStrike">
                <a:solidFill>
                  <a:srgbClr val="000000"/>
                </a:solidFill>
                <a:latin typeface="Arial"/>
                <a:ea typeface="Arial"/>
                <a:cs typeface="Arial"/>
                <a:sym typeface="Arial"/>
              </a:rPr>
              <a:t>退職給付</a:t>
            </a:r>
            <a:endParaRPr/>
          </a:p>
        </p:txBody>
      </p:sp>
      <p:sp>
        <p:nvSpPr>
          <p:cNvPr id="141" name="Google Shape;141;p26"/>
          <p:cNvSpPr txBox="1"/>
          <p:nvPr/>
        </p:nvSpPr>
        <p:spPr>
          <a:xfrm>
            <a:off x="428649" y="1877064"/>
            <a:ext cx="1108403"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800" u="none" cap="none" strike="noStrike">
                <a:solidFill>
                  <a:srgbClr val="000000"/>
                </a:solidFill>
                <a:latin typeface="Arial"/>
                <a:ea typeface="Arial"/>
                <a:cs typeface="Arial"/>
                <a:sym typeface="Arial"/>
              </a:rPr>
              <a:t>３階</a:t>
            </a:r>
            <a:endParaRPr/>
          </a:p>
        </p:txBody>
      </p:sp>
      <p:sp>
        <p:nvSpPr>
          <p:cNvPr id="142" name="Google Shape;142;p26"/>
          <p:cNvSpPr txBox="1"/>
          <p:nvPr/>
        </p:nvSpPr>
        <p:spPr>
          <a:xfrm>
            <a:off x="428649" y="2664538"/>
            <a:ext cx="1108403"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800" u="none" cap="none" strike="noStrike">
                <a:solidFill>
                  <a:srgbClr val="000000"/>
                </a:solidFill>
                <a:latin typeface="Arial"/>
                <a:ea typeface="Arial"/>
                <a:cs typeface="Arial"/>
                <a:sym typeface="Arial"/>
              </a:rPr>
              <a:t>２階</a:t>
            </a:r>
            <a:endParaRPr/>
          </a:p>
        </p:txBody>
      </p:sp>
      <p:sp>
        <p:nvSpPr>
          <p:cNvPr id="143" name="Google Shape;143;p26"/>
          <p:cNvSpPr txBox="1"/>
          <p:nvPr/>
        </p:nvSpPr>
        <p:spPr>
          <a:xfrm>
            <a:off x="398496" y="4158516"/>
            <a:ext cx="1108403"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800" u="none" cap="none" strike="noStrike">
                <a:solidFill>
                  <a:srgbClr val="000000"/>
                </a:solidFill>
                <a:latin typeface="Arial"/>
                <a:ea typeface="Arial"/>
                <a:cs typeface="Arial"/>
                <a:sym typeface="Arial"/>
              </a:rPr>
              <a:t>１階</a:t>
            </a:r>
            <a:endParaRPr/>
          </a:p>
        </p:txBody>
      </p:sp>
      <p:sp>
        <p:nvSpPr>
          <p:cNvPr id="144" name="Google Shape;144;p26"/>
          <p:cNvSpPr txBox="1"/>
          <p:nvPr/>
        </p:nvSpPr>
        <p:spPr>
          <a:xfrm>
            <a:off x="2928596" y="6460017"/>
            <a:ext cx="3273554" cy="290478"/>
          </a:xfrm>
          <a:prstGeom prst="rect">
            <a:avLst/>
          </a:prstGeom>
          <a:noFill/>
          <a:ln>
            <a:noFill/>
          </a:ln>
        </p:spPr>
        <p:txBody>
          <a:bodyPr anchorCtr="0" anchor="ctr" bIns="41450" lIns="82925" spcFirstLastPara="1" rIns="82925" wrap="square" tIns="41450">
            <a:noAutofit/>
          </a:bodyPr>
          <a:lstStyle/>
          <a:p>
            <a:pPr indent="0" lvl="0" marL="0" marR="0" rtl="0" algn="ctr">
              <a:lnSpc>
                <a:spcPct val="100000"/>
              </a:lnSpc>
              <a:spcBef>
                <a:spcPts val="0"/>
              </a:spcBef>
              <a:spcAft>
                <a:spcPts val="0"/>
              </a:spcAft>
              <a:buClr>
                <a:srgbClr val="000000"/>
              </a:buClr>
              <a:buSzPts val="1400"/>
              <a:buFont typeface="Arial"/>
              <a:buNone/>
            </a:pPr>
            <a:r>
              <a:rPr b="0" i="0" lang="ja-JP" sz="954" u="none" cap="none" strike="noStrike">
                <a:solidFill>
                  <a:srgbClr val="888888"/>
                </a:solidFill>
                <a:latin typeface="Arial"/>
                <a:ea typeface="Arial"/>
                <a:cs typeface="Arial"/>
                <a:sym typeface="Arial"/>
              </a:rPr>
              <a:t>©2025　kids　money　school</a:t>
            </a:r>
            <a:endParaRPr b="0" i="0" sz="954" u="none" cap="none" strike="noStrike">
              <a:solidFill>
                <a:srgbClr val="888888"/>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pic>
        <p:nvPicPr>
          <p:cNvPr id="149" name="Google Shape;149;p27"/>
          <p:cNvPicPr preferRelativeResize="0"/>
          <p:nvPr/>
        </p:nvPicPr>
        <p:blipFill rotWithShape="1">
          <a:blip r:embed="rId3">
            <a:alphaModFix/>
          </a:blip>
          <a:srcRect b="0" l="0" r="0" t="0"/>
          <a:stretch/>
        </p:blipFill>
        <p:spPr>
          <a:xfrm flipH="1" rot="10800000">
            <a:off x="-4819" y="380042"/>
            <a:ext cx="6789420" cy="696976"/>
          </a:xfrm>
          <a:prstGeom prst="rect">
            <a:avLst/>
          </a:prstGeom>
          <a:noFill/>
          <a:ln>
            <a:noFill/>
          </a:ln>
        </p:spPr>
      </p:pic>
      <p:sp>
        <p:nvSpPr>
          <p:cNvPr id="150" name="Google Shape;150;p27"/>
          <p:cNvSpPr txBox="1"/>
          <p:nvPr/>
        </p:nvSpPr>
        <p:spPr>
          <a:xfrm>
            <a:off x="487013" y="-51721"/>
            <a:ext cx="6645381" cy="1246495"/>
          </a:xfrm>
          <a:prstGeom prst="rect">
            <a:avLst/>
          </a:prstGeom>
          <a:noFill/>
          <a:ln>
            <a:noFill/>
          </a:ln>
        </p:spPr>
        <p:txBody>
          <a:bodyPr anchorCtr="0" anchor="ctr" bIns="0" lIns="0" spcFirstLastPara="1" rIns="0" wrap="square" tIns="12700">
            <a:spAutoFit/>
          </a:bodyPr>
          <a:lstStyle/>
          <a:p>
            <a:pPr indent="0" lvl="0" marL="0" marR="0" rtl="0" algn="l">
              <a:lnSpc>
                <a:spcPct val="100000"/>
              </a:lnSpc>
              <a:spcBef>
                <a:spcPts val="3750"/>
              </a:spcBef>
              <a:spcAft>
                <a:spcPts val="1500"/>
              </a:spcAft>
              <a:buNone/>
            </a:pPr>
            <a:r>
              <a:rPr b="1" i="0" lang="ja-JP" sz="3600" u="none" cap="none" strike="noStrike">
                <a:solidFill>
                  <a:schemeClr val="accent2"/>
                </a:solidFill>
                <a:latin typeface="Arial"/>
                <a:ea typeface="Arial"/>
                <a:cs typeface="Arial"/>
                <a:sym typeface="Arial"/>
              </a:rPr>
              <a:t>未納があるとどうなるの？</a:t>
            </a:r>
            <a:endParaRPr/>
          </a:p>
        </p:txBody>
      </p:sp>
      <p:sp>
        <p:nvSpPr>
          <p:cNvPr id="151" name="Google Shape;151;p27"/>
          <p:cNvSpPr txBox="1"/>
          <p:nvPr/>
        </p:nvSpPr>
        <p:spPr>
          <a:xfrm>
            <a:off x="2928596" y="6460017"/>
            <a:ext cx="3273554" cy="290478"/>
          </a:xfrm>
          <a:prstGeom prst="rect">
            <a:avLst/>
          </a:prstGeom>
          <a:noFill/>
          <a:ln>
            <a:noFill/>
          </a:ln>
        </p:spPr>
        <p:txBody>
          <a:bodyPr anchorCtr="0" anchor="ctr" bIns="41450" lIns="82925" spcFirstLastPara="1" rIns="82925" wrap="square" tIns="41450">
            <a:noAutofit/>
          </a:bodyPr>
          <a:lstStyle/>
          <a:p>
            <a:pPr indent="0" lvl="0" marL="0" marR="0" rtl="0" algn="ctr">
              <a:lnSpc>
                <a:spcPct val="100000"/>
              </a:lnSpc>
              <a:spcBef>
                <a:spcPts val="0"/>
              </a:spcBef>
              <a:spcAft>
                <a:spcPts val="0"/>
              </a:spcAft>
              <a:buClr>
                <a:srgbClr val="000000"/>
              </a:buClr>
              <a:buSzPts val="1400"/>
              <a:buFont typeface="Arial"/>
              <a:buNone/>
            </a:pPr>
            <a:r>
              <a:rPr b="0" i="0" lang="ja-JP" sz="954" u="none" cap="none" strike="noStrike">
                <a:solidFill>
                  <a:srgbClr val="888888"/>
                </a:solidFill>
                <a:latin typeface="Arial"/>
                <a:ea typeface="Arial"/>
                <a:cs typeface="Arial"/>
                <a:sym typeface="Arial"/>
              </a:rPr>
              <a:t>©2025　kids　money　school</a:t>
            </a:r>
            <a:endParaRPr b="0" i="0" sz="954" u="none" cap="none" strike="noStrike">
              <a:solidFill>
                <a:srgbClr val="888888"/>
              </a:solidFill>
              <a:latin typeface="Arial"/>
              <a:ea typeface="Arial"/>
              <a:cs typeface="Arial"/>
              <a:sym typeface="Arial"/>
            </a:endParaRPr>
          </a:p>
        </p:txBody>
      </p:sp>
      <p:sp>
        <p:nvSpPr>
          <p:cNvPr id="152" name="Google Shape;152;p27"/>
          <p:cNvSpPr txBox="1"/>
          <p:nvPr/>
        </p:nvSpPr>
        <p:spPr>
          <a:xfrm>
            <a:off x="859867" y="1407875"/>
            <a:ext cx="7826932" cy="14773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800" u="none" cap="none" strike="noStrike">
                <a:solidFill>
                  <a:srgbClr val="000000"/>
                </a:solidFill>
                <a:latin typeface="Arial"/>
                <a:ea typeface="Arial"/>
                <a:cs typeface="Arial"/>
                <a:sym typeface="Arial"/>
              </a:rPr>
              <a:t>✅ </a:t>
            </a:r>
            <a:r>
              <a:rPr b="1" i="0" lang="ja-JP" sz="1800" u="none" cap="none" strike="noStrike">
                <a:solidFill>
                  <a:srgbClr val="000000"/>
                </a:solidFill>
                <a:latin typeface="Arial"/>
                <a:ea typeface="Arial"/>
                <a:cs typeface="Arial"/>
                <a:sym typeface="Arial"/>
              </a:rPr>
              <a:t>国民年金なら、未納1年ごとに年間約2万円減額</a:t>
            </a:r>
            <a:r>
              <a:rPr b="0" i="0" lang="ja-JP" sz="1800" u="none" cap="none" strike="noStrike">
                <a:solidFill>
                  <a:srgbClr val="000000"/>
                </a:solidFill>
                <a:latin typeface="Arial"/>
                <a:ea typeface="Arial"/>
                <a:cs typeface="Arial"/>
                <a:sym typeface="Arial"/>
              </a:rPr>
              <a:t>（40年納付前提）</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br>
              <a:rPr b="0" i="0" lang="ja-JP" sz="1800" u="none" cap="none" strike="noStrike">
                <a:solidFill>
                  <a:srgbClr val="000000"/>
                </a:solidFill>
                <a:latin typeface="Arial"/>
                <a:ea typeface="Arial"/>
                <a:cs typeface="Arial"/>
                <a:sym typeface="Arial"/>
              </a:rPr>
            </a:br>
            <a:r>
              <a:rPr b="0" i="0" lang="ja-JP" sz="1800" u="none" cap="none" strike="noStrike">
                <a:solidFill>
                  <a:srgbClr val="000000"/>
                </a:solidFill>
                <a:latin typeface="Arial"/>
                <a:ea typeface="Arial"/>
                <a:cs typeface="Arial"/>
                <a:sym typeface="Arial"/>
              </a:rPr>
              <a:t>✅ </a:t>
            </a:r>
            <a:r>
              <a:rPr b="1" i="0" lang="ja-JP" sz="1800" u="none" cap="none" strike="noStrike">
                <a:solidFill>
                  <a:srgbClr val="000000"/>
                </a:solidFill>
                <a:latin typeface="Arial"/>
                <a:ea typeface="Arial"/>
                <a:cs typeface="Arial"/>
                <a:sym typeface="Arial"/>
              </a:rPr>
              <a:t>厚生年金は、未納年数に応じて減額が大きくなる</a:t>
            </a:r>
            <a:br>
              <a:rPr b="0" i="0" lang="ja-JP" sz="1800" u="none" cap="none" strike="noStrike">
                <a:solidFill>
                  <a:srgbClr val="000000"/>
                </a:solidFill>
                <a:latin typeface="Arial"/>
                <a:ea typeface="Arial"/>
                <a:cs typeface="Arial"/>
                <a:sym typeface="Arial"/>
              </a:rPr>
            </a:b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ja-JP" sz="1800" u="none" cap="none" strike="noStrike">
                <a:solidFill>
                  <a:srgbClr val="000000"/>
                </a:solidFill>
                <a:latin typeface="Arial"/>
                <a:ea typeface="Arial"/>
                <a:cs typeface="Arial"/>
                <a:sym typeface="Arial"/>
              </a:rPr>
              <a:t>✅ </a:t>
            </a:r>
            <a:r>
              <a:rPr b="1" i="0" lang="ja-JP" sz="1800" u="none" cap="none" strike="noStrike">
                <a:solidFill>
                  <a:srgbClr val="000000"/>
                </a:solidFill>
                <a:latin typeface="Arial"/>
                <a:ea typeface="Arial"/>
                <a:cs typeface="Arial"/>
                <a:sym typeface="Arial"/>
              </a:rPr>
              <a:t>10年以上未納だと、そもそも年金が受け取れない</a:t>
            </a:r>
            <a:r>
              <a:rPr b="0" i="0" lang="ja-JP" sz="1800" u="none" cap="none" strike="noStrike">
                <a:solidFill>
                  <a:srgbClr val="000000"/>
                </a:solidFill>
                <a:latin typeface="Arial"/>
                <a:ea typeface="Arial"/>
                <a:cs typeface="Arial"/>
                <a:sym typeface="Arial"/>
              </a:rPr>
              <a:t>リスクもある</a:t>
            </a:r>
            <a:endParaRPr/>
          </a:p>
        </p:txBody>
      </p:sp>
      <p:sp>
        <p:nvSpPr>
          <p:cNvPr id="153" name="Google Shape;153;p27"/>
          <p:cNvSpPr txBox="1"/>
          <p:nvPr/>
        </p:nvSpPr>
        <p:spPr>
          <a:xfrm>
            <a:off x="859867" y="5613266"/>
            <a:ext cx="7051681"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ja-JP" sz="1400" u="none" cap="none" strike="noStrike">
                <a:solidFill>
                  <a:srgbClr val="000000"/>
                </a:solidFill>
                <a:latin typeface="Arial"/>
                <a:ea typeface="Arial"/>
                <a:cs typeface="Arial"/>
                <a:sym typeface="Arial"/>
              </a:rPr>
              <a:t>60歳～65歳の間で未納分を納める（任意加入制度）ことが出来ます。</a:t>
            </a:r>
            <a:endParaRPr/>
          </a:p>
          <a:p>
            <a:pPr indent="0" lvl="0" marL="0" marR="0" rtl="0" algn="l">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年金を納める期間は原則として </a:t>
            </a:r>
            <a:r>
              <a:rPr b="1" i="0" lang="ja-JP" sz="1400" u="none" cap="none" strike="noStrike">
                <a:solidFill>
                  <a:srgbClr val="000000"/>
                </a:solidFill>
                <a:latin typeface="Arial"/>
                <a:ea typeface="Arial"/>
                <a:cs typeface="Arial"/>
                <a:sym typeface="Arial"/>
              </a:rPr>
              <a:t>20歳～60歳まで</a:t>
            </a:r>
            <a:r>
              <a:rPr b="0" i="0" lang="ja-JP" sz="1400" u="none" cap="none" strike="noStrike">
                <a:solidFill>
                  <a:srgbClr val="000000"/>
                </a:solidFill>
                <a:latin typeface="Arial"/>
                <a:ea typeface="Arial"/>
                <a:cs typeface="Arial"/>
                <a:sym typeface="Arial"/>
              </a:rPr>
              <a:t> ですが、</a:t>
            </a:r>
            <a:r>
              <a:rPr b="1" i="0" lang="ja-JP" sz="1400" u="none" cap="none" strike="noStrike">
                <a:solidFill>
                  <a:srgbClr val="000000"/>
                </a:solidFill>
                <a:latin typeface="Arial"/>
                <a:ea typeface="Arial"/>
                <a:cs typeface="Arial"/>
                <a:sym typeface="Arial"/>
              </a:rPr>
              <a:t>未納期間がある場合、</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1" i="0" lang="ja-JP" sz="1400" u="none" cap="none" strike="noStrike">
                <a:solidFill>
                  <a:srgbClr val="000000"/>
                </a:solidFill>
                <a:latin typeface="Arial"/>
                <a:ea typeface="Arial"/>
                <a:cs typeface="Arial"/>
                <a:sym typeface="Arial"/>
              </a:rPr>
              <a:t>60歳以降も納めることができる制度があります。</a:t>
            </a:r>
            <a:endParaRPr b="0" i="0" sz="1400" u="none" cap="none" strike="noStrike">
              <a:solidFill>
                <a:srgbClr val="000000"/>
              </a:solidFill>
              <a:latin typeface="Arial"/>
              <a:ea typeface="Arial"/>
              <a:cs typeface="Arial"/>
              <a:sym typeface="Arial"/>
            </a:endParaRPr>
          </a:p>
        </p:txBody>
      </p:sp>
      <p:sp>
        <p:nvSpPr>
          <p:cNvPr id="154" name="Google Shape;154;p27"/>
          <p:cNvSpPr txBox="1"/>
          <p:nvPr/>
        </p:nvSpPr>
        <p:spPr>
          <a:xfrm>
            <a:off x="859867" y="5137229"/>
            <a:ext cx="2763079"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000" u="none" cap="none" strike="noStrike">
                <a:solidFill>
                  <a:srgbClr val="000000"/>
                </a:solidFill>
                <a:latin typeface="Arial"/>
                <a:ea typeface="Arial"/>
                <a:cs typeface="Arial"/>
                <a:sym typeface="Arial"/>
              </a:rPr>
              <a:t>未納期間がある場合</a:t>
            </a:r>
            <a:endParaRPr/>
          </a:p>
        </p:txBody>
      </p:sp>
      <p:graphicFrame>
        <p:nvGraphicFramePr>
          <p:cNvPr id="155" name="Google Shape;155;p27"/>
          <p:cNvGraphicFramePr/>
          <p:nvPr/>
        </p:nvGraphicFramePr>
        <p:xfrm>
          <a:off x="1006955" y="3048053"/>
          <a:ext cx="3000000" cy="3000000"/>
        </p:xfrm>
        <a:graphic>
          <a:graphicData uri="http://schemas.openxmlformats.org/drawingml/2006/table">
            <a:tbl>
              <a:tblPr bandRow="1" firstRow="1">
                <a:noFill/>
                <a:tableStyleId>{0F499F1E-1C77-4EFC-BA6A-CEBC12800FDA}</a:tableStyleId>
              </a:tblPr>
              <a:tblGrid>
                <a:gridCol w="1943475"/>
                <a:gridCol w="2438575"/>
                <a:gridCol w="3150700"/>
              </a:tblGrid>
              <a:tr h="309425">
                <a:tc>
                  <a:txBody>
                    <a:bodyPr/>
                    <a:lstStyle/>
                    <a:p>
                      <a:pPr indent="0" lvl="0" marL="0" marR="0" rtl="0" algn="ctr">
                        <a:lnSpc>
                          <a:spcPct val="100000"/>
                        </a:lnSpc>
                        <a:spcBef>
                          <a:spcPts val="0"/>
                        </a:spcBef>
                        <a:spcAft>
                          <a:spcPts val="0"/>
                        </a:spcAft>
                        <a:buNone/>
                      </a:pPr>
                      <a:r>
                        <a:rPr b="1" lang="ja-JP" sz="1400" u="none" cap="none" strike="noStrike"/>
                        <a:t>未納期間</a:t>
                      </a:r>
                      <a:endParaRPr/>
                    </a:p>
                  </a:txBody>
                  <a:tcPr marT="45725" marB="45725" marR="91450" marL="91450" anchor="ctr">
                    <a:solidFill>
                      <a:srgbClr val="F7CAAC"/>
                    </a:solidFill>
                  </a:tcPr>
                </a:tc>
                <a:tc>
                  <a:txBody>
                    <a:bodyPr/>
                    <a:lstStyle/>
                    <a:p>
                      <a:pPr indent="0" lvl="0" marL="0" marR="0" rtl="0" algn="ctr">
                        <a:lnSpc>
                          <a:spcPct val="100000"/>
                        </a:lnSpc>
                        <a:spcBef>
                          <a:spcPts val="0"/>
                        </a:spcBef>
                        <a:spcAft>
                          <a:spcPts val="0"/>
                        </a:spcAft>
                        <a:buNone/>
                      </a:pPr>
                      <a:r>
                        <a:rPr b="1" lang="ja-JP" sz="1400" u="none" cap="none" strike="noStrike"/>
                        <a:t>国民年金の減額額（年間）</a:t>
                      </a:r>
                      <a:endParaRPr b="1" sz="1400" u="none" cap="none" strike="noStrike"/>
                    </a:p>
                  </a:txBody>
                  <a:tcPr marT="45725" marB="45725" marR="91450" marL="91450" anchor="ctr">
                    <a:solidFill>
                      <a:srgbClr val="F7CAAC"/>
                    </a:solidFill>
                  </a:tcPr>
                </a:tc>
                <a:tc>
                  <a:txBody>
                    <a:bodyPr/>
                    <a:lstStyle/>
                    <a:p>
                      <a:pPr indent="0" lvl="0" marL="0" marR="0" rtl="0" algn="l">
                        <a:lnSpc>
                          <a:spcPct val="100000"/>
                        </a:lnSpc>
                        <a:spcBef>
                          <a:spcPts val="0"/>
                        </a:spcBef>
                        <a:spcAft>
                          <a:spcPts val="0"/>
                        </a:spcAft>
                        <a:buNone/>
                      </a:pPr>
                      <a:r>
                        <a:rPr b="1" lang="ja-JP" sz="1400" u="none" cap="none" strike="noStrike"/>
                        <a:t>厚生年金の減額額</a:t>
                      </a:r>
                      <a:br>
                        <a:rPr b="1" lang="ja-JP" sz="1400" u="none" cap="none" strike="noStrike"/>
                      </a:br>
                      <a:r>
                        <a:rPr b="1" lang="ja-JP" sz="1400" u="none" cap="none" strike="noStrike"/>
                        <a:t>（年間・月収30万円の場合）</a:t>
                      </a:r>
                      <a:endParaRPr b="1" sz="1400" u="none" cap="none" strike="noStrike"/>
                    </a:p>
                  </a:txBody>
                  <a:tcPr marT="45725" marB="45725" marR="91450" marL="91450">
                    <a:solidFill>
                      <a:srgbClr val="F7CAAC"/>
                    </a:solidFill>
                  </a:tcPr>
                </a:tc>
              </a:tr>
              <a:tr h="370850">
                <a:tc>
                  <a:txBody>
                    <a:bodyPr/>
                    <a:lstStyle/>
                    <a:p>
                      <a:pPr indent="0" lvl="0" marL="0" marR="0" rtl="0" algn="l">
                        <a:lnSpc>
                          <a:spcPct val="100000"/>
                        </a:lnSpc>
                        <a:spcBef>
                          <a:spcPts val="0"/>
                        </a:spcBef>
                        <a:spcAft>
                          <a:spcPts val="0"/>
                        </a:spcAft>
                        <a:buNone/>
                      </a:pPr>
                      <a:r>
                        <a:rPr b="1" lang="ja-JP" sz="1400" u="none" cap="none" strike="noStrike"/>
                        <a:t>1ヶ月未納</a:t>
                      </a:r>
                      <a:endParaRPr b="1" sz="1400" u="none" cap="none" strike="noStrike"/>
                    </a:p>
                  </a:txBody>
                  <a:tcPr marT="45725" marB="45725" marR="91450" marL="91450">
                    <a:solidFill>
                      <a:srgbClr val="FEE599"/>
                    </a:solidFill>
                  </a:tcPr>
                </a:tc>
                <a:tc>
                  <a:txBody>
                    <a:bodyPr/>
                    <a:lstStyle/>
                    <a:p>
                      <a:pPr indent="0" lvl="0" marL="0" marR="0" rtl="0" algn="ctr">
                        <a:lnSpc>
                          <a:spcPct val="100000"/>
                        </a:lnSpc>
                        <a:spcBef>
                          <a:spcPts val="0"/>
                        </a:spcBef>
                        <a:spcAft>
                          <a:spcPts val="0"/>
                        </a:spcAft>
                        <a:buNone/>
                      </a:pPr>
                      <a:r>
                        <a:rPr lang="ja-JP" sz="1400" u="none" cap="none" strike="noStrike"/>
                        <a:t>約1,700円減少</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None/>
                      </a:pPr>
                      <a:r>
                        <a:rPr lang="ja-JP" sz="1400" u="none" cap="none" strike="noStrike"/>
                        <a:t>約1,640円減少</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None/>
                      </a:pPr>
                      <a:r>
                        <a:rPr b="1" lang="ja-JP" sz="1400" u="none" cap="none" strike="noStrike"/>
                        <a:t>1年（12ヶ月）未納</a:t>
                      </a:r>
                      <a:endParaRPr b="1" sz="1400" u="none" cap="none" strike="noStrike"/>
                    </a:p>
                  </a:txBody>
                  <a:tcPr marT="45725" marB="45725" marR="91450" marL="91450">
                    <a:solidFill>
                      <a:srgbClr val="FEE599"/>
                    </a:solidFill>
                  </a:tcPr>
                </a:tc>
                <a:tc>
                  <a:txBody>
                    <a:bodyPr/>
                    <a:lstStyle/>
                    <a:p>
                      <a:pPr indent="0" lvl="0" marL="0" marR="0" rtl="0" algn="ctr">
                        <a:lnSpc>
                          <a:spcPct val="100000"/>
                        </a:lnSpc>
                        <a:spcBef>
                          <a:spcPts val="0"/>
                        </a:spcBef>
                        <a:spcAft>
                          <a:spcPts val="0"/>
                        </a:spcAft>
                        <a:buNone/>
                      </a:pPr>
                      <a:r>
                        <a:rPr lang="ja-JP" sz="1400" u="none" cap="none" strike="noStrike"/>
                        <a:t>約2万円減少</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None/>
                      </a:pPr>
                      <a:r>
                        <a:rPr lang="ja-JP" sz="1400" u="none" cap="none" strike="noStrike"/>
                        <a:t>約1万9,700円減少</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None/>
                      </a:pPr>
                      <a:r>
                        <a:rPr b="1" lang="ja-JP" sz="1400" u="none" cap="none" strike="noStrike"/>
                        <a:t>10年（120ヶ月）未納</a:t>
                      </a:r>
                      <a:endParaRPr b="1" sz="1400" u="none" cap="none" strike="noStrike"/>
                    </a:p>
                  </a:txBody>
                  <a:tcPr marT="45725" marB="45725" marR="91450" marL="91450">
                    <a:solidFill>
                      <a:srgbClr val="FEE599"/>
                    </a:solidFill>
                  </a:tcPr>
                </a:tc>
                <a:tc>
                  <a:txBody>
                    <a:bodyPr/>
                    <a:lstStyle/>
                    <a:p>
                      <a:pPr indent="0" lvl="0" marL="0" marR="0" rtl="0" algn="ctr">
                        <a:lnSpc>
                          <a:spcPct val="100000"/>
                        </a:lnSpc>
                        <a:spcBef>
                          <a:spcPts val="0"/>
                        </a:spcBef>
                        <a:spcAft>
                          <a:spcPts val="0"/>
                        </a:spcAft>
                        <a:buNone/>
                      </a:pPr>
                      <a:r>
                        <a:rPr lang="ja-JP" sz="1400" u="none" cap="none" strike="noStrike"/>
                        <a:t>約20万円減少</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None/>
                      </a:pPr>
                      <a:r>
                        <a:rPr lang="ja-JP" sz="1400" u="none" cap="none" strike="noStrike"/>
                        <a:t>約19万7,000円減少</a:t>
                      </a:r>
                      <a:endParaRPr sz="1400" u="none" cap="none" strike="noStrike"/>
                    </a:p>
                  </a:txBody>
                  <a:tcPr marT="45725" marB="45725" marR="91450" marL="91450"/>
                </a:tc>
              </a:tr>
            </a:tbl>
          </a:graphicData>
        </a:graphic>
      </p:graphicFrame>
      <p:sp>
        <p:nvSpPr>
          <p:cNvPr id="156" name="Google Shape;156;p27"/>
          <p:cNvSpPr/>
          <p:nvPr/>
        </p:nvSpPr>
        <p:spPr>
          <a:xfrm>
            <a:off x="785745" y="5008303"/>
            <a:ext cx="7991060" cy="1488516"/>
          </a:xfrm>
          <a:prstGeom prst="roundRect">
            <a:avLst>
              <a:gd fmla="val 16667" name="adj"/>
            </a:avLst>
          </a:prstGeom>
          <a:no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id="162" name="Google Shape;162;g31f5d0c0edc_0_69"/>
          <p:cNvPicPr preferRelativeResize="0"/>
          <p:nvPr/>
        </p:nvPicPr>
        <p:blipFill rotWithShape="1">
          <a:blip r:embed="rId3">
            <a:alphaModFix/>
          </a:blip>
          <a:srcRect b="0" l="32314" r="0" t="3456"/>
          <a:stretch/>
        </p:blipFill>
        <p:spPr>
          <a:xfrm>
            <a:off x="5114774" y="2543207"/>
            <a:ext cx="4434860" cy="3475393"/>
          </a:xfrm>
          <a:prstGeom prst="rect">
            <a:avLst/>
          </a:prstGeom>
          <a:noFill/>
          <a:ln>
            <a:noFill/>
          </a:ln>
        </p:spPr>
      </p:pic>
      <p:sp>
        <p:nvSpPr>
          <p:cNvPr id="163" name="Google Shape;163;g31f5d0c0edc_0_69"/>
          <p:cNvSpPr txBox="1"/>
          <p:nvPr/>
        </p:nvSpPr>
        <p:spPr>
          <a:xfrm>
            <a:off x="485683" y="1140145"/>
            <a:ext cx="9618346" cy="982448"/>
          </a:xfrm>
          <a:prstGeom prst="rect">
            <a:avLst/>
          </a:prstGeom>
          <a:noFill/>
          <a:ln>
            <a:noFill/>
          </a:ln>
        </p:spPr>
        <p:txBody>
          <a:bodyPr anchorCtr="0" anchor="t" bIns="0" lIns="0" spcFirstLastPara="1" rIns="0" wrap="square" tIns="0">
            <a:spAutoFit/>
          </a:bodyPr>
          <a:lstStyle/>
          <a:p>
            <a:pPr indent="0" lvl="0" marL="0" marR="0" rtl="0" algn="l">
              <a:lnSpc>
                <a:spcPct val="151687"/>
              </a:lnSpc>
              <a:spcBef>
                <a:spcPts val="0"/>
              </a:spcBef>
              <a:spcAft>
                <a:spcPts val="0"/>
              </a:spcAft>
              <a:buClr>
                <a:srgbClr val="000000"/>
              </a:buClr>
              <a:buSzPts val="1500"/>
              <a:buFont typeface="Arial"/>
              <a:buNone/>
            </a:pPr>
            <a:r>
              <a:rPr b="0" i="0" lang="ja-JP" sz="1200" u="none" cap="none" strike="noStrike">
                <a:solidFill>
                  <a:schemeClr val="dk1"/>
                </a:solidFill>
                <a:latin typeface="Arial"/>
                <a:ea typeface="Arial"/>
                <a:cs typeface="Arial"/>
                <a:sym typeface="Arial"/>
              </a:rPr>
              <a:t>ねんきん定期便は、国の年金制度への理解を深めることを目的に発行されている通知書です。</a:t>
            </a:r>
            <a:endParaRPr b="0" i="0" sz="1200" u="none" cap="none" strike="noStrike">
              <a:solidFill>
                <a:schemeClr val="dk1"/>
              </a:solidFill>
              <a:latin typeface="Arial"/>
              <a:ea typeface="Arial"/>
              <a:cs typeface="Arial"/>
              <a:sym typeface="Arial"/>
            </a:endParaRPr>
          </a:p>
          <a:p>
            <a:pPr indent="0" lvl="0" marL="0" marR="0" rtl="0" algn="l">
              <a:lnSpc>
                <a:spcPct val="151687"/>
              </a:lnSpc>
              <a:spcBef>
                <a:spcPts val="0"/>
              </a:spcBef>
              <a:spcAft>
                <a:spcPts val="0"/>
              </a:spcAft>
              <a:buClr>
                <a:srgbClr val="000000"/>
              </a:buClr>
              <a:buSzPts val="1500"/>
              <a:buFont typeface="Arial"/>
              <a:buNone/>
            </a:pPr>
            <a:r>
              <a:rPr b="0" i="0" lang="ja-JP" sz="1200" u="none" cap="none" strike="noStrike">
                <a:solidFill>
                  <a:schemeClr val="dk1"/>
                </a:solidFill>
                <a:latin typeface="Arial"/>
                <a:ea typeface="Arial"/>
                <a:cs typeface="Arial"/>
                <a:sym typeface="Arial"/>
              </a:rPr>
              <a:t>国民年金または厚生年金の被保険者を対象として、</a:t>
            </a:r>
            <a:r>
              <a:rPr b="1" i="0" lang="ja-JP" sz="1800" u="none" cap="none" strike="noStrike">
                <a:solidFill>
                  <a:schemeClr val="accent2"/>
                </a:solidFill>
                <a:latin typeface="Arial"/>
                <a:ea typeface="Arial"/>
                <a:cs typeface="Arial"/>
                <a:sym typeface="Arial"/>
              </a:rPr>
              <a:t>毎年１度</a:t>
            </a:r>
            <a:r>
              <a:rPr b="1" i="0" lang="ja-JP" sz="1800" u="none" cap="none" strike="noStrike">
                <a:solidFill>
                  <a:schemeClr val="dk1"/>
                </a:solidFill>
                <a:latin typeface="Arial"/>
                <a:ea typeface="Arial"/>
                <a:cs typeface="Arial"/>
                <a:sym typeface="Arial"/>
              </a:rPr>
              <a:t>、</a:t>
            </a:r>
            <a:r>
              <a:rPr b="1" i="0" lang="ja-JP" sz="1800" u="none" cap="none" strike="noStrike">
                <a:solidFill>
                  <a:schemeClr val="accent2"/>
                </a:solidFill>
                <a:latin typeface="Arial"/>
                <a:ea typeface="Arial"/>
                <a:cs typeface="Arial"/>
                <a:sym typeface="Arial"/>
              </a:rPr>
              <a:t>誕生月</a:t>
            </a:r>
            <a:r>
              <a:rPr b="0" i="0" lang="ja-JP" sz="1200" u="none" cap="none" strike="noStrike">
                <a:solidFill>
                  <a:schemeClr val="dk1"/>
                </a:solidFill>
                <a:latin typeface="Arial"/>
                <a:ea typeface="Arial"/>
                <a:cs typeface="Arial"/>
                <a:sym typeface="Arial"/>
              </a:rPr>
              <a:t>に日本年金機構から郵送されてきます。</a:t>
            </a:r>
            <a:endParaRPr b="0" i="0" sz="1200" u="none" cap="none" strike="noStrike">
              <a:solidFill>
                <a:schemeClr val="dk1"/>
              </a:solidFill>
              <a:latin typeface="Arial"/>
              <a:ea typeface="Arial"/>
              <a:cs typeface="Arial"/>
              <a:sym typeface="Arial"/>
            </a:endParaRPr>
          </a:p>
          <a:p>
            <a:pPr indent="0" lvl="0" marL="0" marR="0" rtl="0" algn="l">
              <a:lnSpc>
                <a:spcPct val="151687"/>
              </a:lnSpc>
              <a:spcBef>
                <a:spcPts val="0"/>
              </a:spcBef>
              <a:spcAft>
                <a:spcPts val="0"/>
              </a:spcAft>
              <a:buClr>
                <a:srgbClr val="000000"/>
              </a:buClr>
              <a:buSzPts val="1500"/>
              <a:buFont typeface="Arial"/>
              <a:buNone/>
            </a:pPr>
            <a:r>
              <a:rPr b="0" i="0" lang="ja-JP" sz="1200" u="none" cap="none" strike="noStrike">
                <a:solidFill>
                  <a:schemeClr val="dk1"/>
                </a:solidFill>
                <a:latin typeface="Arial"/>
                <a:ea typeface="Arial"/>
                <a:cs typeface="Arial"/>
                <a:sym typeface="Arial"/>
              </a:rPr>
              <a:t>様式や記載内容は、受け取る人の年齢によって異なりますが、現在の年金加入状況を知ることができるようになっています。</a:t>
            </a:r>
            <a:endParaRPr b="0" i="0" sz="1200" u="none" cap="none" strike="noStrike">
              <a:solidFill>
                <a:schemeClr val="dk1"/>
              </a:solidFill>
              <a:latin typeface="Arial"/>
              <a:ea typeface="Arial"/>
              <a:cs typeface="Arial"/>
              <a:sym typeface="Arial"/>
            </a:endParaRPr>
          </a:p>
        </p:txBody>
      </p:sp>
      <p:sp>
        <p:nvSpPr>
          <p:cNvPr id="164" name="Google Shape;164;g31f5d0c0edc_0_69"/>
          <p:cNvSpPr/>
          <p:nvPr/>
        </p:nvSpPr>
        <p:spPr>
          <a:xfrm>
            <a:off x="7399622" y="6535862"/>
            <a:ext cx="2992500" cy="215400"/>
          </a:xfrm>
          <a:prstGeom prst="rect">
            <a:avLst/>
          </a:prstGeom>
          <a:noFill/>
          <a:ln>
            <a:noFill/>
          </a:ln>
        </p:spPr>
        <p:txBody>
          <a:bodyPr anchorCtr="0" anchor="t" bIns="42050" lIns="84125" spcFirstLastPara="1" rIns="84125" wrap="square" tIns="42050">
            <a:noAutofit/>
          </a:bodyPr>
          <a:lstStyle/>
          <a:p>
            <a:pPr indent="0" lvl="0" marL="0" marR="0" rtl="0" algn="l">
              <a:lnSpc>
                <a:spcPct val="100000"/>
              </a:lnSpc>
              <a:spcBef>
                <a:spcPts val="0"/>
              </a:spcBef>
              <a:spcAft>
                <a:spcPts val="0"/>
              </a:spcAft>
              <a:buClr>
                <a:srgbClr val="000000"/>
              </a:buClr>
              <a:buSzPts val="700"/>
              <a:buFont typeface="Arial"/>
              <a:buNone/>
            </a:pPr>
            <a:r>
              <a:rPr b="0" i="0" lang="ja-JP" sz="700" u="none" cap="none" strike="noStrike">
                <a:solidFill>
                  <a:schemeClr val="dk1"/>
                </a:solidFill>
                <a:latin typeface="Arial"/>
                <a:ea typeface="Arial"/>
                <a:cs typeface="Arial"/>
                <a:sym typeface="Arial"/>
              </a:rPr>
              <a:t>日本年金機構ホームページよりイメージ画像抜粋</a:t>
            </a:r>
            <a:endParaRPr b="0" i="0" sz="1300" u="none" cap="none" strike="noStrike">
              <a:solidFill>
                <a:srgbClr val="000000"/>
              </a:solidFill>
              <a:latin typeface="Arial"/>
              <a:ea typeface="Arial"/>
              <a:cs typeface="Arial"/>
              <a:sym typeface="Arial"/>
            </a:endParaRPr>
          </a:p>
        </p:txBody>
      </p:sp>
      <p:sp>
        <p:nvSpPr>
          <p:cNvPr id="165" name="Google Shape;165;g31f5d0c0edc_0_69"/>
          <p:cNvSpPr txBox="1"/>
          <p:nvPr/>
        </p:nvSpPr>
        <p:spPr>
          <a:xfrm>
            <a:off x="371475" y="4922568"/>
            <a:ext cx="4622700" cy="169200"/>
          </a:xfrm>
          <a:prstGeom prst="rect">
            <a:avLst/>
          </a:prstGeom>
          <a:noFill/>
          <a:ln>
            <a:noFill/>
          </a:ln>
        </p:spPr>
        <p:txBody>
          <a:bodyPr anchorCtr="0" anchor="t" bIns="0" lIns="0" spcFirstLastPara="1" rIns="0" wrap="square" tIns="0">
            <a:spAutoFit/>
          </a:bodyPr>
          <a:lstStyle/>
          <a:p>
            <a:pPr indent="0" lvl="0" marL="0" marR="0" rtl="0" algn="l">
              <a:lnSpc>
                <a:spcPct val="202250"/>
              </a:lnSpc>
              <a:spcBef>
                <a:spcPts val="0"/>
              </a:spcBef>
              <a:spcAft>
                <a:spcPts val="0"/>
              </a:spcAft>
              <a:buClr>
                <a:srgbClr val="000000"/>
              </a:buClr>
              <a:buSzPts val="1100"/>
              <a:buFont typeface="Arial"/>
              <a:buNone/>
            </a:pPr>
            <a:r>
              <a:rPr b="0" i="0" lang="ja-JP" sz="1100" u="none" cap="none" strike="noStrike">
                <a:solidFill>
                  <a:srgbClr val="302B70"/>
                </a:solidFill>
                <a:latin typeface="Arial"/>
                <a:ea typeface="Arial"/>
                <a:cs typeface="Arial"/>
                <a:sym typeface="Arial"/>
              </a:rPr>
              <a:t>　</a:t>
            </a:r>
            <a:endParaRPr b="0" i="0" sz="1100" u="none" cap="none" strike="noStrike">
              <a:solidFill>
                <a:srgbClr val="302B70"/>
              </a:solidFill>
              <a:latin typeface="Arial"/>
              <a:ea typeface="Arial"/>
              <a:cs typeface="Arial"/>
              <a:sym typeface="Arial"/>
            </a:endParaRPr>
          </a:p>
        </p:txBody>
      </p:sp>
      <p:pic>
        <p:nvPicPr>
          <p:cNvPr id="166" name="Google Shape;166;g31f5d0c0edc_0_69"/>
          <p:cNvPicPr preferRelativeResize="0"/>
          <p:nvPr/>
        </p:nvPicPr>
        <p:blipFill rotWithShape="1">
          <a:blip r:embed="rId4">
            <a:alphaModFix/>
          </a:blip>
          <a:srcRect b="1191" l="32205" r="0" t="0"/>
          <a:stretch/>
        </p:blipFill>
        <p:spPr>
          <a:xfrm>
            <a:off x="435877" y="2305803"/>
            <a:ext cx="4493895" cy="3667448"/>
          </a:xfrm>
          <a:prstGeom prst="rect">
            <a:avLst/>
          </a:prstGeom>
          <a:noFill/>
          <a:ln>
            <a:noFill/>
          </a:ln>
        </p:spPr>
      </p:pic>
      <p:pic>
        <p:nvPicPr>
          <p:cNvPr id="167" name="Google Shape;167;g31f5d0c0edc_0_69"/>
          <p:cNvPicPr preferRelativeResize="0"/>
          <p:nvPr/>
        </p:nvPicPr>
        <p:blipFill rotWithShape="1">
          <a:blip r:embed="rId5">
            <a:alphaModFix/>
          </a:blip>
          <a:srcRect b="0" l="0" r="0" t="0"/>
          <a:stretch/>
        </p:blipFill>
        <p:spPr>
          <a:xfrm flipH="1" rot="10800000">
            <a:off x="1" y="391004"/>
            <a:ext cx="4206240" cy="657809"/>
          </a:xfrm>
          <a:prstGeom prst="rect">
            <a:avLst/>
          </a:prstGeom>
          <a:noFill/>
          <a:ln>
            <a:noFill/>
          </a:ln>
        </p:spPr>
      </p:pic>
      <p:sp>
        <p:nvSpPr>
          <p:cNvPr id="168" name="Google Shape;168;g31f5d0c0edc_0_69"/>
          <p:cNvSpPr txBox="1"/>
          <p:nvPr/>
        </p:nvSpPr>
        <p:spPr>
          <a:xfrm>
            <a:off x="485683" y="355406"/>
            <a:ext cx="2515388" cy="685086"/>
          </a:xfrm>
          <a:prstGeom prst="rect">
            <a:avLst/>
          </a:prstGeom>
          <a:noFill/>
          <a:ln>
            <a:noFill/>
          </a:ln>
        </p:spPr>
        <p:txBody>
          <a:bodyPr anchorCtr="0" anchor="ctr" bIns="42050" lIns="84125" spcFirstLastPara="1" rIns="84125" wrap="square" tIns="42050">
            <a:spAutoFit/>
          </a:bodyPr>
          <a:lstStyle/>
          <a:p>
            <a:pPr indent="0" lvl="0" marL="0" marR="0" rtl="0" algn="l">
              <a:lnSpc>
                <a:spcPct val="150000"/>
              </a:lnSpc>
              <a:spcBef>
                <a:spcPts val="0"/>
              </a:spcBef>
              <a:spcAft>
                <a:spcPts val="0"/>
              </a:spcAft>
              <a:buClr>
                <a:srgbClr val="F29558"/>
              </a:buClr>
              <a:buSzPts val="2600"/>
              <a:buFont typeface="Arial"/>
              <a:buNone/>
            </a:pPr>
            <a:r>
              <a:rPr b="1" i="0" lang="ja-JP" sz="2600" u="none" cap="none" strike="noStrike">
                <a:solidFill>
                  <a:srgbClr val="F29558"/>
                </a:solidFill>
                <a:latin typeface="Arial"/>
                <a:ea typeface="Arial"/>
                <a:cs typeface="Arial"/>
                <a:sym typeface="Arial"/>
              </a:rPr>
              <a:t>ねんきん定期便</a:t>
            </a:r>
            <a:endParaRPr b="1" i="0" sz="2600" u="none" cap="none" strike="noStrike">
              <a:solidFill>
                <a:srgbClr val="F29558"/>
              </a:solidFill>
              <a:latin typeface="Arial"/>
              <a:ea typeface="Arial"/>
              <a:cs typeface="Arial"/>
              <a:sym typeface="Arial"/>
            </a:endParaRPr>
          </a:p>
        </p:txBody>
      </p:sp>
      <p:sp>
        <p:nvSpPr>
          <p:cNvPr id="169" name="Google Shape;169;g31f5d0c0edc_0_69"/>
          <p:cNvSpPr/>
          <p:nvPr/>
        </p:nvSpPr>
        <p:spPr>
          <a:xfrm>
            <a:off x="5234809" y="5369128"/>
            <a:ext cx="1990670" cy="327852"/>
          </a:xfrm>
          <a:prstGeom prst="frame">
            <a:avLst>
              <a:gd fmla="val 12500" name="adj1"/>
            </a:avLst>
          </a:prstGeom>
          <a:solidFill>
            <a:srgbClr val="FF0000"/>
          </a:solidFill>
          <a:ln>
            <a:noFill/>
          </a:ln>
        </p:spPr>
        <p:txBody>
          <a:bodyPr anchorCtr="0" anchor="ctr" bIns="42050" lIns="84125" spcFirstLastPara="1" rIns="84125" wrap="square" tIns="42050">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Arial"/>
              <a:ea typeface="Arial"/>
              <a:cs typeface="Arial"/>
              <a:sym typeface="Arial"/>
            </a:endParaRPr>
          </a:p>
        </p:txBody>
      </p:sp>
      <p:sp>
        <p:nvSpPr>
          <p:cNvPr id="170" name="Google Shape;170;g31f5d0c0edc_0_69"/>
          <p:cNvSpPr txBox="1"/>
          <p:nvPr/>
        </p:nvSpPr>
        <p:spPr>
          <a:xfrm>
            <a:off x="148451" y="2651345"/>
            <a:ext cx="38985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A</a:t>
            </a:r>
            <a:endParaRPr/>
          </a:p>
        </p:txBody>
      </p:sp>
      <p:sp>
        <p:nvSpPr>
          <p:cNvPr id="171" name="Google Shape;171;g31f5d0c0edc_0_69"/>
          <p:cNvSpPr txBox="1"/>
          <p:nvPr/>
        </p:nvSpPr>
        <p:spPr>
          <a:xfrm>
            <a:off x="645569" y="4478257"/>
            <a:ext cx="38985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B</a:t>
            </a:r>
            <a:endParaRPr/>
          </a:p>
        </p:txBody>
      </p:sp>
      <p:sp>
        <p:nvSpPr>
          <p:cNvPr id="172" name="Google Shape;172;g31f5d0c0edc_0_69"/>
          <p:cNvSpPr txBox="1"/>
          <p:nvPr/>
        </p:nvSpPr>
        <p:spPr>
          <a:xfrm>
            <a:off x="1119103" y="4369298"/>
            <a:ext cx="407484"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C</a:t>
            </a:r>
            <a:endParaRPr/>
          </a:p>
        </p:txBody>
      </p:sp>
      <p:sp>
        <p:nvSpPr>
          <p:cNvPr id="173" name="Google Shape;173;g31f5d0c0edc_0_69"/>
          <p:cNvSpPr txBox="1"/>
          <p:nvPr/>
        </p:nvSpPr>
        <p:spPr>
          <a:xfrm>
            <a:off x="3014224" y="3127612"/>
            <a:ext cx="407484"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D</a:t>
            </a:r>
            <a:endParaRPr/>
          </a:p>
        </p:txBody>
      </p:sp>
      <p:sp>
        <p:nvSpPr>
          <p:cNvPr id="174" name="Google Shape;174;g31f5d0c0edc_0_69"/>
          <p:cNvSpPr txBox="1"/>
          <p:nvPr/>
        </p:nvSpPr>
        <p:spPr>
          <a:xfrm>
            <a:off x="3361679" y="3148749"/>
            <a:ext cx="38985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E</a:t>
            </a:r>
            <a:endParaRPr/>
          </a:p>
        </p:txBody>
      </p:sp>
      <p:sp>
        <p:nvSpPr>
          <p:cNvPr id="175" name="Google Shape;175;g31f5d0c0edc_0_69"/>
          <p:cNvSpPr txBox="1"/>
          <p:nvPr/>
        </p:nvSpPr>
        <p:spPr>
          <a:xfrm>
            <a:off x="3936531" y="2994219"/>
            <a:ext cx="37221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F</a:t>
            </a:r>
            <a:endParaRPr/>
          </a:p>
        </p:txBody>
      </p:sp>
      <p:sp>
        <p:nvSpPr>
          <p:cNvPr id="176" name="Google Shape;176;g31f5d0c0edc_0_69"/>
          <p:cNvSpPr txBox="1"/>
          <p:nvPr/>
        </p:nvSpPr>
        <p:spPr>
          <a:xfrm>
            <a:off x="8684115" y="3060915"/>
            <a:ext cx="423514"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G</a:t>
            </a:r>
            <a:endParaRPr/>
          </a:p>
        </p:txBody>
      </p:sp>
      <p:sp>
        <p:nvSpPr>
          <p:cNvPr id="177" name="Google Shape;177;g31f5d0c0edc_0_69"/>
          <p:cNvSpPr txBox="1"/>
          <p:nvPr/>
        </p:nvSpPr>
        <p:spPr>
          <a:xfrm>
            <a:off x="4918515" y="2872824"/>
            <a:ext cx="423514"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H</a:t>
            </a:r>
            <a:endParaRPr/>
          </a:p>
        </p:txBody>
      </p:sp>
      <p:sp>
        <p:nvSpPr>
          <p:cNvPr id="178" name="Google Shape;178;g31f5d0c0edc_0_69"/>
          <p:cNvSpPr txBox="1"/>
          <p:nvPr/>
        </p:nvSpPr>
        <p:spPr>
          <a:xfrm>
            <a:off x="5013680" y="3755103"/>
            <a:ext cx="269626"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I</a:t>
            </a:r>
            <a:endParaRPr/>
          </a:p>
        </p:txBody>
      </p:sp>
      <p:sp>
        <p:nvSpPr>
          <p:cNvPr id="179" name="Google Shape;179;g31f5d0c0edc_0_69"/>
          <p:cNvSpPr txBox="1"/>
          <p:nvPr/>
        </p:nvSpPr>
        <p:spPr>
          <a:xfrm>
            <a:off x="2928596" y="6460017"/>
            <a:ext cx="3273554" cy="290478"/>
          </a:xfrm>
          <a:prstGeom prst="rect">
            <a:avLst/>
          </a:prstGeom>
          <a:noFill/>
          <a:ln>
            <a:noFill/>
          </a:ln>
        </p:spPr>
        <p:txBody>
          <a:bodyPr anchorCtr="0" anchor="ctr" bIns="41450" lIns="82925" spcFirstLastPara="1" rIns="82925" wrap="square" tIns="41450">
            <a:noAutofit/>
          </a:bodyPr>
          <a:lstStyle/>
          <a:p>
            <a:pPr indent="0" lvl="0" marL="0" marR="0" rtl="0" algn="ctr">
              <a:lnSpc>
                <a:spcPct val="100000"/>
              </a:lnSpc>
              <a:spcBef>
                <a:spcPts val="0"/>
              </a:spcBef>
              <a:spcAft>
                <a:spcPts val="0"/>
              </a:spcAft>
              <a:buClr>
                <a:srgbClr val="000000"/>
              </a:buClr>
              <a:buSzPts val="1400"/>
              <a:buFont typeface="Arial"/>
              <a:buNone/>
            </a:pPr>
            <a:r>
              <a:rPr b="0" i="0" lang="ja-JP" sz="954" u="none" cap="none" strike="noStrike">
                <a:solidFill>
                  <a:srgbClr val="888888"/>
                </a:solidFill>
                <a:latin typeface="Arial"/>
                <a:ea typeface="Arial"/>
                <a:cs typeface="Arial"/>
                <a:sym typeface="Arial"/>
              </a:rPr>
              <a:t>©2025　kids　money　school</a:t>
            </a:r>
            <a:endParaRPr b="0" i="0" sz="954" u="none" cap="none" strike="noStrike">
              <a:solidFill>
                <a:srgbClr val="888888"/>
              </a:solidFill>
              <a:latin typeface="Arial"/>
              <a:ea typeface="Arial"/>
              <a:cs typeface="Arial"/>
              <a:sym typeface="Arial"/>
            </a:endParaRPr>
          </a:p>
        </p:txBody>
      </p:sp>
      <p:sp>
        <p:nvSpPr>
          <p:cNvPr id="180" name="Google Shape;180;g31f5d0c0edc_0_69"/>
          <p:cNvSpPr txBox="1"/>
          <p:nvPr/>
        </p:nvSpPr>
        <p:spPr>
          <a:xfrm>
            <a:off x="4929772" y="4717681"/>
            <a:ext cx="338554"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J</a:t>
            </a:r>
            <a:endParaRPr/>
          </a:p>
        </p:txBody>
      </p:sp>
      <p:sp>
        <p:nvSpPr>
          <p:cNvPr id="181" name="Google Shape;181;g31f5d0c0edc_0_69"/>
          <p:cNvSpPr txBox="1"/>
          <p:nvPr/>
        </p:nvSpPr>
        <p:spPr>
          <a:xfrm>
            <a:off x="8855533" y="4630103"/>
            <a:ext cx="1388202"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400" u="none" cap="none" strike="noStrike">
                <a:solidFill>
                  <a:srgbClr val="000000"/>
                </a:solidFill>
                <a:latin typeface="Arial"/>
                <a:ea typeface="Arial"/>
                <a:cs typeface="Arial"/>
                <a:sym typeface="Arial"/>
              </a:rPr>
              <a:t>K</a:t>
            </a:r>
            <a:endParaRPr/>
          </a:p>
        </p:txBody>
      </p:sp>
      <p:sp>
        <p:nvSpPr>
          <p:cNvPr id="182" name="Google Shape;182;g31f5d0c0edc_0_69"/>
          <p:cNvSpPr/>
          <p:nvPr/>
        </p:nvSpPr>
        <p:spPr>
          <a:xfrm rot="-5400000">
            <a:off x="4031235" y="3077006"/>
            <a:ext cx="187793" cy="702758"/>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g31f5d0c0edc_0_81"/>
          <p:cNvPicPr preferRelativeResize="0"/>
          <p:nvPr/>
        </p:nvPicPr>
        <p:blipFill rotWithShape="1">
          <a:blip r:embed="rId3">
            <a:alphaModFix/>
          </a:blip>
          <a:srcRect b="0" l="0" r="0" t="27285"/>
          <a:stretch/>
        </p:blipFill>
        <p:spPr>
          <a:xfrm>
            <a:off x="286633" y="3251806"/>
            <a:ext cx="5283926" cy="2942442"/>
          </a:xfrm>
          <a:prstGeom prst="rect">
            <a:avLst/>
          </a:prstGeom>
          <a:noFill/>
          <a:ln>
            <a:noFill/>
          </a:ln>
        </p:spPr>
      </p:pic>
      <p:pic>
        <p:nvPicPr>
          <p:cNvPr id="189" name="Google Shape;189;g31f5d0c0edc_0_81"/>
          <p:cNvPicPr preferRelativeResize="0"/>
          <p:nvPr/>
        </p:nvPicPr>
        <p:blipFill rotWithShape="1">
          <a:blip r:embed="rId4">
            <a:alphaModFix/>
          </a:blip>
          <a:srcRect b="0" l="0" r="0" t="0"/>
          <a:stretch/>
        </p:blipFill>
        <p:spPr>
          <a:xfrm>
            <a:off x="624761" y="2804904"/>
            <a:ext cx="4821266" cy="737721"/>
          </a:xfrm>
          <a:prstGeom prst="rect">
            <a:avLst/>
          </a:prstGeom>
          <a:noFill/>
          <a:ln>
            <a:noFill/>
          </a:ln>
        </p:spPr>
      </p:pic>
      <p:sp>
        <p:nvSpPr>
          <p:cNvPr id="190" name="Google Shape;190;g31f5d0c0edc_0_81"/>
          <p:cNvSpPr txBox="1"/>
          <p:nvPr/>
        </p:nvSpPr>
        <p:spPr>
          <a:xfrm>
            <a:off x="317816" y="1366543"/>
            <a:ext cx="9496744" cy="1169551"/>
          </a:xfrm>
          <a:prstGeom prst="rect">
            <a:avLst/>
          </a:prstGeom>
          <a:noFill/>
          <a:ln>
            <a:noFill/>
          </a:ln>
        </p:spPr>
        <p:txBody>
          <a:bodyPr anchorCtr="0" anchor="t" bIns="0" lIns="0" spcFirstLastPara="1" rIns="0" wrap="square" tIns="0">
            <a:spAutoFit/>
          </a:bodyPr>
          <a:lstStyle/>
          <a:p>
            <a:pPr indent="0" lvl="0" marL="0" marR="0" rtl="0" algn="l">
              <a:lnSpc>
                <a:spcPct val="151687"/>
              </a:lnSpc>
              <a:spcBef>
                <a:spcPts val="0"/>
              </a:spcBef>
              <a:spcAft>
                <a:spcPts val="0"/>
              </a:spcAft>
              <a:buClr>
                <a:srgbClr val="000000"/>
              </a:buClr>
              <a:buSzPts val="1500"/>
              <a:buFont typeface="Arial"/>
              <a:buNone/>
            </a:pPr>
            <a:r>
              <a:rPr b="0" i="0" lang="ja-JP" sz="1500" u="none" cap="none" strike="noStrike">
                <a:solidFill>
                  <a:schemeClr val="dk1"/>
                </a:solidFill>
                <a:latin typeface="Arial"/>
                <a:ea typeface="Arial"/>
                <a:cs typeface="Arial"/>
                <a:sym typeface="Arial"/>
              </a:rPr>
              <a:t>将来、年金をいくらもらえるかは、50歳以上になるまで知ることができません。</a:t>
            </a:r>
            <a:endParaRPr b="0" i="0" sz="1500" u="none" cap="none" strike="noStrike">
              <a:solidFill>
                <a:schemeClr val="dk1"/>
              </a:solidFill>
              <a:latin typeface="Arial"/>
              <a:ea typeface="Arial"/>
              <a:cs typeface="Arial"/>
              <a:sym typeface="Arial"/>
            </a:endParaRPr>
          </a:p>
          <a:p>
            <a:pPr indent="0" lvl="0" marL="0" marR="0" rtl="0" algn="l">
              <a:lnSpc>
                <a:spcPct val="151687"/>
              </a:lnSpc>
              <a:spcBef>
                <a:spcPts val="0"/>
              </a:spcBef>
              <a:spcAft>
                <a:spcPts val="0"/>
              </a:spcAft>
              <a:buClr>
                <a:srgbClr val="000000"/>
              </a:buClr>
              <a:buSzPts val="1500"/>
              <a:buFont typeface="Arial"/>
              <a:buNone/>
            </a:pPr>
            <a:r>
              <a:rPr b="0" i="0" lang="ja-JP" sz="2000" u="none" cap="none" strike="noStrike">
                <a:solidFill>
                  <a:srgbClr val="FF0000"/>
                </a:solidFill>
                <a:latin typeface="Arial"/>
                <a:ea typeface="Arial"/>
                <a:cs typeface="Arial"/>
                <a:sym typeface="Arial"/>
              </a:rPr>
              <a:t>ねんきんネットを利用</a:t>
            </a:r>
            <a:r>
              <a:rPr b="0" i="0" lang="ja-JP" sz="1500" u="none" cap="none" strike="noStrike">
                <a:solidFill>
                  <a:schemeClr val="dk1"/>
                </a:solidFill>
                <a:latin typeface="Arial"/>
                <a:ea typeface="Arial"/>
                <a:cs typeface="Arial"/>
                <a:sym typeface="Arial"/>
              </a:rPr>
              <a:t>すると、加入状況のほか「</a:t>
            </a:r>
            <a:r>
              <a:rPr b="0" i="0" lang="ja-JP" sz="1800" u="none" cap="none" strike="noStrike">
                <a:solidFill>
                  <a:srgbClr val="FF0000"/>
                </a:solidFill>
                <a:latin typeface="Arial"/>
                <a:ea typeface="Arial"/>
                <a:cs typeface="Arial"/>
                <a:sym typeface="Arial"/>
              </a:rPr>
              <a:t>年金額のシミュレーション機能</a:t>
            </a:r>
            <a:r>
              <a:rPr b="0" i="0" lang="ja-JP" sz="1500" u="none" cap="none" strike="noStrike">
                <a:solidFill>
                  <a:schemeClr val="dk1"/>
                </a:solidFill>
                <a:latin typeface="Arial"/>
                <a:ea typeface="Arial"/>
                <a:cs typeface="Arial"/>
                <a:sym typeface="Arial"/>
              </a:rPr>
              <a:t>」を利用することも可能です。あくまでも予測値ですが、ある程度の年金額の想定額を知りたい人は利用してみてください。</a:t>
            </a:r>
            <a:endParaRPr b="0" i="0" sz="1500" u="none" cap="none" strike="noStrike">
              <a:solidFill>
                <a:schemeClr val="dk1"/>
              </a:solidFill>
              <a:latin typeface="Arial"/>
              <a:ea typeface="Arial"/>
              <a:cs typeface="Arial"/>
              <a:sym typeface="Arial"/>
            </a:endParaRPr>
          </a:p>
        </p:txBody>
      </p:sp>
      <p:sp>
        <p:nvSpPr>
          <p:cNvPr id="191" name="Google Shape;191;g31f5d0c0edc_0_81"/>
          <p:cNvSpPr/>
          <p:nvPr/>
        </p:nvSpPr>
        <p:spPr>
          <a:xfrm>
            <a:off x="6826359" y="6554343"/>
            <a:ext cx="4213800" cy="215400"/>
          </a:xfrm>
          <a:prstGeom prst="rect">
            <a:avLst/>
          </a:prstGeom>
          <a:noFill/>
          <a:ln>
            <a:noFill/>
          </a:ln>
        </p:spPr>
        <p:txBody>
          <a:bodyPr anchorCtr="0" anchor="t" bIns="42050" lIns="84125" spcFirstLastPara="1" rIns="84125" wrap="square" tIns="42050">
            <a:noAutofit/>
          </a:bodyPr>
          <a:lstStyle/>
          <a:p>
            <a:pPr indent="0" lvl="0" marL="0" marR="0" rtl="0" algn="l">
              <a:lnSpc>
                <a:spcPct val="100000"/>
              </a:lnSpc>
              <a:spcBef>
                <a:spcPts val="0"/>
              </a:spcBef>
              <a:spcAft>
                <a:spcPts val="0"/>
              </a:spcAft>
              <a:buClr>
                <a:srgbClr val="000000"/>
              </a:buClr>
              <a:buSzPts val="700"/>
              <a:buFont typeface="Arial"/>
              <a:buNone/>
            </a:pPr>
            <a:r>
              <a:rPr b="0" i="0" lang="ja-JP" sz="700" u="none" cap="none" strike="noStrike">
                <a:solidFill>
                  <a:schemeClr val="dk1"/>
                </a:solidFill>
                <a:latin typeface="Arial"/>
                <a:ea typeface="Arial"/>
                <a:cs typeface="Arial"/>
                <a:sym typeface="Arial"/>
              </a:rPr>
              <a:t>日本年金機構ホームページ「ねんきんネット」より画像抜粋</a:t>
            </a:r>
            <a:endParaRPr b="0" i="0" sz="1300" u="none" cap="none" strike="noStrike">
              <a:solidFill>
                <a:schemeClr val="dk1"/>
              </a:solidFill>
              <a:latin typeface="Arial"/>
              <a:ea typeface="Arial"/>
              <a:cs typeface="Arial"/>
              <a:sym typeface="Arial"/>
            </a:endParaRPr>
          </a:p>
        </p:txBody>
      </p:sp>
      <p:pic>
        <p:nvPicPr>
          <p:cNvPr id="192" name="Google Shape;192;g31f5d0c0edc_0_81"/>
          <p:cNvPicPr preferRelativeResize="0"/>
          <p:nvPr/>
        </p:nvPicPr>
        <p:blipFill rotWithShape="1">
          <a:blip r:embed="rId5">
            <a:alphaModFix/>
          </a:blip>
          <a:srcRect b="0" l="0" r="0" t="0"/>
          <a:stretch/>
        </p:blipFill>
        <p:spPr>
          <a:xfrm flipH="1" rot="10800000">
            <a:off x="0" y="391005"/>
            <a:ext cx="5599377" cy="657809"/>
          </a:xfrm>
          <a:prstGeom prst="rect">
            <a:avLst/>
          </a:prstGeom>
          <a:noFill/>
          <a:ln>
            <a:noFill/>
          </a:ln>
        </p:spPr>
      </p:pic>
      <p:sp>
        <p:nvSpPr>
          <p:cNvPr id="193" name="Google Shape;193;g31f5d0c0edc_0_81"/>
          <p:cNvSpPr txBox="1"/>
          <p:nvPr/>
        </p:nvSpPr>
        <p:spPr>
          <a:xfrm>
            <a:off x="456412" y="482600"/>
            <a:ext cx="6215400" cy="485100"/>
          </a:xfrm>
          <a:prstGeom prst="rect">
            <a:avLst/>
          </a:prstGeom>
          <a:noFill/>
          <a:ln>
            <a:noFill/>
          </a:ln>
        </p:spPr>
        <p:txBody>
          <a:bodyPr anchorCtr="0" anchor="ctr" bIns="42050" lIns="84125" spcFirstLastPara="1" rIns="84125" wrap="square" tIns="42050">
            <a:spAutoFit/>
          </a:bodyPr>
          <a:lstStyle/>
          <a:p>
            <a:pPr indent="0" lvl="0" marL="0" marR="0" rtl="0" algn="l">
              <a:lnSpc>
                <a:spcPct val="150000"/>
              </a:lnSpc>
              <a:spcBef>
                <a:spcPts val="0"/>
              </a:spcBef>
              <a:spcAft>
                <a:spcPts val="0"/>
              </a:spcAft>
              <a:buClr>
                <a:srgbClr val="F29558"/>
              </a:buClr>
              <a:buSzPts val="2600"/>
              <a:buFont typeface="Arial"/>
              <a:buNone/>
            </a:pPr>
            <a:r>
              <a:rPr b="1" i="0" lang="ja-JP" sz="2600" u="none" cap="none" strike="noStrike">
                <a:solidFill>
                  <a:srgbClr val="F29558"/>
                </a:solidFill>
                <a:latin typeface="Arial"/>
                <a:ea typeface="Arial"/>
                <a:cs typeface="Arial"/>
                <a:sym typeface="Arial"/>
              </a:rPr>
              <a:t>ねんきん定期便</a:t>
            </a:r>
            <a:endParaRPr b="1" i="0" sz="2600" u="none" cap="none" strike="noStrike">
              <a:solidFill>
                <a:srgbClr val="F29558"/>
              </a:solidFill>
              <a:latin typeface="Arial"/>
              <a:ea typeface="Arial"/>
              <a:cs typeface="Arial"/>
              <a:sym typeface="Arial"/>
            </a:endParaRPr>
          </a:p>
        </p:txBody>
      </p:sp>
      <p:pic>
        <p:nvPicPr>
          <p:cNvPr id="194" name="Google Shape;194;g31f5d0c0edc_0_81"/>
          <p:cNvPicPr preferRelativeResize="0"/>
          <p:nvPr/>
        </p:nvPicPr>
        <p:blipFill rotWithShape="1">
          <a:blip r:embed="rId6">
            <a:alphaModFix/>
          </a:blip>
          <a:srcRect b="0" l="32314" r="0" t="3456"/>
          <a:stretch/>
        </p:blipFill>
        <p:spPr>
          <a:xfrm>
            <a:off x="5899765" y="2801863"/>
            <a:ext cx="3754775" cy="2942442"/>
          </a:xfrm>
          <a:prstGeom prst="rect">
            <a:avLst/>
          </a:prstGeom>
          <a:noFill/>
          <a:ln>
            <a:noFill/>
          </a:ln>
        </p:spPr>
      </p:pic>
      <p:sp>
        <p:nvSpPr>
          <p:cNvPr id="195" name="Google Shape;195;g31f5d0c0edc_0_81"/>
          <p:cNvSpPr/>
          <p:nvPr/>
        </p:nvSpPr>
        <p:spPr>
          <a:xfrm>
            <a:off x="7604760" y="4539315"/>
            <a:ext cx="1685401" cy="277576"/>
          </a:xfrm>
          <a:prstGeom prst="frame">
            <a:avLst>
              <a:gd fmla="val 12500" name="adj1"/>
            </a:avLst>
          </a:prstGeom>
          <a:solidFill>
            <a:srgbClr val="FF0000"/>
          </a:solidFill>
          <a:ln>
            <a:noFill/>
          </a:ln>
        </p:spPr>
        <p:txBody>
          <a:bodyPr anchorCtr="0" anchor="ctr" bIns="42050" lIns="84125" spcFirstLastPara="1" rIns="84125" wrap="square" tIns="42050">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Arial"/>
              <a:ea typeface="Arial"/>
              <a:cs typeface="Arial"/>
              <a:sym typeface="Arial"/>
            </a:endParaRPr>
          </a:p>
        </p:txBody>
      </p:sp>
      <p:sp>
        <p:nvSpPr>
          <p:cNvPr id="196" name="Google Shape;196;g31f5d0c0edc_0_81"/>
          <p:cNvSpPr txBox="1"/>
          <p:nvPr/>
        </p:nvSpPr>
        <p:spPr>
          <a:xfrm>
            <a:off x="2928596" y="6460017"/>
            <a:ext cx="3273554" cy="290478"/>
          </a:xfrm>
          <a:prstGeom prst="rect">
            <a:avLst/>
          </a:prstGeom>
          <a:noFill/>
          <a:ln>
            <a:noFill/>
          </a:ln>
        </p:spPr>
        <p:txBody>
          <a:bodyPr anchorCtr="0" anchor="ctr" bIns="41450" lIns="82925" spcFirstLastPara="1" rIns="82925" wrap="square" tIns="41450">
            <a:noAutofit/>
          </a:bodyPr>
          <a:lstStyle/>
          <a:p>
            <a:pPr indent="0" lvl="0" marL="0" marR="0" rtl="0" algn="ctr">
              <a:lnSpc>
                <a:spcPct val="100000"/>
              </a:lnSpc>
              <a:spcBef>
                <a:spcPts val="0"/>
              </a:spcBef>
              <a:spcAft>
                <a:spcPts val="0"/>
              </a:spcAft>
              <a:buClr>
                <a:srgbClr val="000000"/>
              </a:buClr>
              <a:buSzPts val="1400"/>
              <a:buFont typeface="Arial"/>
              <a:buNone/>
            </a:pPr>
            <a:r>
              <a:rPr b="0" i="0" lang="ja-JP" sz="954" u="none" cap="none" strike="noStrike">
                <a:solidFill>
                  <a:srgbClr val="888888"/>
                </a:solidFill>
                <a:latin typeface="Arial"/>
                <a:ea typeface="Arial"/>
                <a:cs typeface="Arial"/>
                <a:sym typeface="Arial"/>
              </a:rPr>
              <a:t>©2025　kids　money　school</a:t>
            </a:r>
            <a:endParaRPr b="0" i="0" sz="954" u="none" cap="none" strike="noStrike">
              <a:solidFill>
                <a:srgbClr val="888888"/>
              </a:solidFill>
              <a:latin typeface="Arial"/>
              <a:ea typeface="Arial"/>
              <a:cs typeface="Arial"/>
              <a:sym typeface="Arial"/>
            </a:endParaRPr>
          </a:p>
        </p:txBody>
      </p:sp>
      <p:sp>
        <p:nvSpPr>
          <p:cNvPr id="197" name="Google Shape;197;g31f5d0c0edc_0_81"/>
          <p:cNvSpPr txBox="1"/>
          <p:nvPr/>
        </p:nvSpPr>
        <p:spPr>
          <a:xfrm>
            <a:off x="719625" y="2928191"/>
            <a:ext cx="3302181" cy="323615"/>
          </a:xfrm>
          <a:prstGeom prst="rect">
            <a:avLst/>
          </a:prstGeom>
          <a:noFill/>
          <a:ln>
            <a:noFill/>
          </a:ln>
        </p:spPr>
        <p:txBody>
          <a:bodyPr anchorCtr="0" anchor="t" bIns="45700" lIns="91425" spcFirstLastPara="1" rIns="91425" wrap="square" tIns="45700">
            <a:spAutoFit/>
          </a:bodyPr>
          <a:lstStyle/>
          <a:p>
            <a:pPr indent="0" lvl="0" marL="0" marR="0" rtl="0" algn="l">
              <a:lnSpc>
                <a:spcPct val="139285"/>
              </a:lnSpc>
              <a:spcBef>
                <a:spcPts val="0"/>
              </a:spcBef>
              <a:spcAft>
                <a:spcPts val="0"/>
              </a:spcAft>
              <a:buNone/>
            </a:pPr>
            <a:r>
              <a:rPr b="0" i="0" lang="ja-JP" sz="1400" u="none" cap="none" strike="noStrike">
                <a:solidFill>
                  <a:srgbClr val="000000"/>
                </a:solidFill>
                <a:latin typeface="Arial"/>
                <a:ea typeface="Arial"/>
                <a:cs typeface="Arial"/>
                <a:sym typeface="Arial"/>
              </a:rPr>
              <a:t>ねんきんネットによる年金見込額試算</a:t>
            </a:r>
            <a:endParaRPr b="0" i="0" sz="1400" u="sng" cap="none" strike="noStrike">
              <a:solidFill>
                <a:srgbClr val="000000"/>
              </a:solidFill>
              <a:latin typeface="Arial"/>
              <a:ea typeface="Arial"/>
              <a:cs typeface="Arial"/>
              <a:sym typeface="Arial"/>
              <a:hlinkClick r:id="rId7">
                <a:extLst>
                  <a:ext uri="{A12FA001-AC4F-418D-AE19-62706E023703}">
                    <ahyp:hlinkClr val="tx"/>
                  </a:ext>
                </a:extLst>
              </a:hlinkClick>
            </a:endParaRPr>
          </a:p>
        </p:txBody>
      </p:sp>
      <p:sp>
        <p:nvSpPr>
          <p:cNvPr id="198" name="Google Shape;198;g31f5d0c0edc_0_81"/>
          <p:cNvSpPr txBox="1"/>
          <p:nvPr/>
        </p:nvSpPr>
        <p:spPr>
          <a:xfrm>
            <a:off x="6529568" y="5760303"/>
            <a:ext cx="3376432"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1400" u="none" cap="none" strike="noStrike">
                <a:solidFill>
                  <a:srgbClr val="FF0000"/>
                </a:solidFill>
                <a:latin typeface="Meiryo"/>
                <a:ea typeface="Meiryo"/>
                <a:cs typeface="Meiryo"/>
                <a:sym typeface="Meiryo"/>
              </a:rPr>
              <a:t>※アクセスキーには有効期限（3カ月）</a:t>
            </a:r>
            <a:endParaRPr b="0" i="0" sz="1400" u="none" cap="none" strike="noStrike">
              <a:solidFill>
                <a:srgbClr val="FF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2024-10-24T01:58:27Z</dcterms:created>
  <dc:creator>admin</dc:creator>
</cp:coreProperties>
</file>